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87F212-0980-42E6-87A8-0DDA3561AF9B}">
  <a:tblStyle styleId="{6E87F212-0980-42E6-87A8-0DDA3561AF9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DB5F44EB-D0B1-4154-A4B0-C3ECCFDD2054}"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ad04ed7b_1_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ad04ed7b_1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6fea9e577d_0_5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6fea9e577d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6fea9e577d_0_5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6fea9e577d_0_5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6fea9e577d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6fea9e577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a044633b3e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a044633b3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75ad04ed7b_1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75ad04ed7b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75ad04ed7b_0_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75ad04ed7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75ad04ed7b_0_1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75ad04ed7b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275ad04ed7b_1_40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275ad04ed7b_1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 wheel so that you become good at mixing pure hues accurately, and creating accurate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Vizatoni një rrotë ngjyrash në mënyrë që të bëheni të mirë në përzierjen e saktë të nuancave të pastra dhe në krijimin e grive të sakta.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የንጹህ ቀለሞችን በትክክል በማደባለቅ እና ትክክለኛ ግራጫዎችን በመፍጠር ጥሩ እንዲሆኑ የቀለም ጎማ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برسم عجلة الألوان حتى تصبح جيدًا في مزج الألوان النقية بدقة وإنشاء درجات اللون الرمادي الدقيقة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Նկարեք գունային անիվ, որպեսզի հմուտ լինեք մաքուր երանգները ճշգրիտ խառնելու և ճշգրիտ մոխրագույններ ստեղծելու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cercle cromàtic per aconseguir una bona barreja de tons purs amb precisió i crear grisos precisos.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画一个色轮，这样你就能熟练地混合纯色，并调出准确的灰色。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kleurenwiel zodat je goed wordt in het nauwkeurig mengen van zuivere tinten en het creëren van nauwkeurige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چرخه رنگ بکشید تا در ترکیب دقیق رنگ‌های خالص و ایجاد خاکستری‌های دقیق مهارت پیدا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Dessinez un cercle chromatique pour apprendre à mélanger précisément les teintes pures et à créer des gris précis.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Farbkreis, damit du reine Farbtöne präzise mischen und genaue Grautöne erzeugen kannst.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ચક્ર રંગ કરો જેથી તમે શુદ્ધ રંગોને સચોટ રીતે મિશ્રિત કરી શકો અને સચોટ ગ્રે રંગ બનાવી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चक्र बनाएं ताकि आप शुद्ध रंगों को सटीक रूप से मिश्रित करने और सटीक ग्रे रंग बनाने में कुशल बन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una ruota dei colori in modo da diventare bravo a mescolare accuratamente le tonalità pure e a creare grigi accurati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色相環を描いて、純粋な色を正確に混ぜ合わせ、正確なグレーを作ることができるようになる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색조를 정확하게 혼합하고 정확한 회색을 만드는 데 능숙해지도록 색상 휠을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Çerxekî rengan boyax bike da ku tu di tevlihevkirina rengên saf de bi awayekî rast û afirandina gewrên rast de jêhatî bibî.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roda warna supaya anda pandai mencampurkan warna tulen dengan tepat, dan mencipta kelabu yang tepat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നിറങ്ങൾ കൃത്യമായി കലർത്തുന്നതിലും കൃത്യമായ ചാരനിറങ്ങൾ സൃഷ്ടിക്കുന്നതിലും നിങ്ങൾക്ക് വൈദഗ്ദ്ധ്യം ലഭിക്കുന്നതിന് ഒരു കളർ വീൽ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रङहरू सही तरिकाले मिसाउन र सही खैरो रङ सिर्जना गर्न तपाईं रङ चक्र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څرخ رنګ کړئ ترڅو تاسو په سمه توګه خالص رنګونه مخلوط کړئ، او دقیق خړ رنګونه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círculo cromático para que você se torne bom em misturar cores puras com precisão e criar tons de cinza exatos.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ਰੰਗ ਚੱਕਰ ਪੇਂਟ ਕਰੋ ਤਾਂ ਜੋ ਤੁਸੀਂ ਸ਼ੁੱਧ ਰੰਗਾਂ ਨੂੰ ਸਹੀ ਢੰਗ ਨਾਲ ਮਿਲਾਉਣ ਅਤੇ ਸਹੀ ਸਲੇਟੀ ਰੰਗ ਬਣਾਉਣ ਵਿੱਚ ਮਾਹਰ ਹੋ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цветовой круг, чтобы научиться точно смешивать чистые оттенки и создавать правильные оттенки серого.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Нацртајте коло боја како бисте постали добри у прецизном мешању чистих нијанси и стварању прецизних сивих тонова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giraangiraha midabka si aad ugu fiicnaato isku dhafka midabada saafiga ah si sax ah, iyo abuurista cawl sax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una rueda de colores para que mejores tu habilidad para mezclar tonos puros con precisión y crear grises exactos.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Cetkeun roda warna supados anjeun tiasa nyampur warna murni sacara akurat, sareng nyiptakeun warna abu-abu anu akurat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gurudumu la rangi ili uwe mzuri katika kuchanganya hues safi kwa usahihi, na kuunda kijivu 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färgcirkel så att du blir bra på att blanda rena nyanser korrekt och skapa exakta gråtoner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color wheel upang maging mahusay ka sa paghahalo ng mga purong kulay nang tumpak, at lumikha ng tumpak na mga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 சாயல்களைத் துல்லியமாகக் கலந்து, துல்லியமான சாம்பல் நிறங்களை உருவாக்குவதில் நீங்கள் சிறந்தவராக மாற, ஒரு வண்ணச் சக்கரத்தை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ระบายสีวงล้อสีเพื่อให้คุณเก่งในการผสมเฉดสีบริสุทธิ์อย่างแม่นยำและสร้างสีเทาที่ถูกต้อง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 tonları doğru bir şekilde karıştırmada ve doğru griler oluşturmada iyi olmak için bir renk çarkı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колірне коло, щоб навчитися точно змішувати чисті відтінки та створювати точні сірі відтінки.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پہیے کو پینٹ کریں تاکہ آپ خالص رنگوں کو درست طریقے سے ملانے اور درست گرے بنانے میں اچھے بن جائیں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một vòng tròn màu để bạn có thể pha trộn các sắc thái tinh khiết một cách chính xác và tạo ra màu xám chính xác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75ad04ed7b_1_10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275ad04ed7b_1_10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75ad04ed7b_1_1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75ad04ed7b_1_1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for mixing paint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Këshilla për përzierjen e bojrave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ቀለም ለመደባለቅ ምክሮች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نصائح لخلط الطلاء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խառնման խորհուրդներ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Consells per barrejar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调色技巧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voor het mengen van 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نکاتی برای ترکیب 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Conseils pour mélanger la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Tipps zum Anmischen von 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 મિક્સ કરવા માટેની ટિપ્સ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 मिश्रण के लिए सुझाव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Suggerimenti per mescolare la vernice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塗料を混ぜる際のヒント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페인트 혼합을 위한 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Serişteyên ji bo tevlihevkirina boyaxê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Petua mencampur cat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 മിക്സ് ചെയ്യുന്നതിനുള്ള നുറുങ്ങുകൾ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पेन्ट मिसाउने सुझावहरू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مخلوط کولو لپاره لارښوونې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Dicas para misturar tinta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 ਮਿਲਾਉਣ ਲਈ ਸੁਝਾਅ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Советы по смешиванию красок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Савети за мешање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Talooyinka isku dhafka rinjiga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Consejos para mezclar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pikeun nyampur cet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Vidokezo vya kuchanganya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Tips för att blanda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tip para sa paghahalo ng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வண்ணப்பூச்சு கலப்பதற்கான உதவிக்குறிப்புகள்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เคล็ดลับการผสมสี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 karıştırma ipuçları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Поради щодо змішування фарби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 مکس کرنے کے لیے نکات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Mẹo pha sơn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a1c1040696_0_5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a1c1040696_0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5ad04ed7b_1_1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75ad04ed7b_1_1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 Don’t mix paint on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paint on your palette.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Përzieni ngjyra në paletën tuaj. Mos përzieni ngjyra në pikturën tuaj.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በእርስዎ ቤተ-ስዕል ላይ ቀለም ቅልቅል. በስእልዎ ላይ ቀለም አይቀላቅሉ.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امزج الألوان على لوحتك. لا تخلط الألوان على لوحتك.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Խառնեք ներկերը ձեր պալիտրայի վրա։ Մի խառնեք ներկերը ձեր նկարի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la pintura a la paleta. No la barregis a la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在调色板上调颜料，不要在画布上调颜料。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 de verf op je palet. Meng de verf niet op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 را روی پالت خود مخلوط کنید. رنگ‌ها را روی نقاشی خود مخلوط نکنید.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Mélangez les couleurs sur votre palette. Ne mélangez pas les couleurs directement sur votre toile.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 die Farben auf deiner Palette. Mische die Farben nicht direkt auf dem Gemälde.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પેલેટ પર પેઇન્ટ મિક્સ કરો. તમારા પેઇન્ટિંગ પર પેઇન્ટ મિક્સ કરશો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पैलेट पर रंग मिलाएँ। अपनी पेंटिंग पर रंग न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 i colori sulla tavolozza. Non mescolare i colori sul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パレットの上で絵の具を混ぜましょう。絵の具を絵の具の上で混ぜてはいけません。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팔레트에 물감을 섞으세요. 그림에 물감을 섞지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Boyaxê li ser paleta xwe tevlihev bike. Boyaxê li ser tabloya xwe tevlihev neke.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Campurkan cat pada palet anda. Jangan campurkan cat pada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പാലറ്റിൽ പെയിന്റ് മിക്സ് ചെയ്യുക. നിങ്ങളുടെ പെയിന്റിംഗിൽ പെയിന്റ് മിക്സ് ചെയ്യരുത്.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पेन्टिङमा पेन्ट नमिसाउनुहोस्।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خپل رنګ رنګ کې رنګ مه ګډوئ.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Misture as tintas na paleta. Não misture as tintas diretamente na tela.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ਪੈਲੇਟ 'ਤੇ ਪੇਂਟ ਮਿਲਾਓ। ਆਪਣੀ ਪੇਂਟਿੰਗ 'ਤੇ ਪੇਂਟ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Смешивайте краски на палитре. Не смешивайте краски на картине.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Мешајте боје на палети. Не мешајте боје на слици.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qas rinjiga palette-kaaga. Ha isku darin rinjiga rinjigaaga.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la pintura en tu paleta. No mezcles la pintura sobre el lienzo.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 cet dina palette anjeun. Ulah campur cet dina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Changanya rangi kwenye palette yako. Usichanganye rangi kwenye uchoraji wako.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färg på din palett. Blanda inte färg på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Paghaluin ang pintura sa iyong palette. Huwag paghaluin ang pintura sa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வண்ணத் தட்டில் வண்ணப்பூச்சுகளை கலக்கவும். உங்கள் ஓவியத்தில் வண்ணப்பூச்சுகளை கலக்காதீர்கள்.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ผสมสีลงบนจานสีของคุณ อย่าผสมสีลงบนภาพวาดของคุณ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Boyayı paletinizde karıştırın. Boyayı resminizin üzerinde karıştırmayın.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Змішуйте фарби на палітрі. Не змішуйте фарби на картині.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پیلیٹ پر پینٹ مکس کریں۔ اپنی پینٹنگ پر پینٹ نہ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màu trên bảng màu. Không trộn màu vào tranh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75ad04ed7b_1_11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75ad04ed7b_1_1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easier to accurately mix a  small amount of paint with a palette knife  than a great big blob with a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më e lehtë të përzieni me saktësi një sasi të vogël bojë me një thikë palete sesa një pikë të madhe bojë me një furçë.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በብሩሽ ከትልቅ ትልቅ ነጠብጣብ ይልቅ ትንሽ ቀለም ከፓልቴል ቢላዋ ጋር በትክክል መቀላቀል ቀላል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الأسهل خلط كمية صغيرة من الطلاء بدقة باستخدام سكين اللوحة بدلاً من خلط كمية كبيرة باستخدام فرشاة.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Ավելի հեշտ է փոքր քանակությամբ ներկը ճշգրիտ խառնել պալիտրա դանակով, քան մեծ կաթիլը՝ վրձնով։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més fàcil barrejar amb precisió una petita quantitat de pintura amb una espàtula que una gran quantitat de pintura amb un pinzell.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用调色刀精确混合少量颜料比用画笔混合一大坨颜料要容易得多。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gemakkelijker om een ​​kleine hoeveelheid verf nauwkeurig te mengen met een paletmes dan een grote klodder met een kwast.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مخلوط کردن دقیق مقدار کمی رنگ با کاردک پالت آسان‌تر از مخلوط کردن یک لکه بزرگ رنگ با قلم‌مو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plus facile de mélanger avec précision une petite quantité de peinture au couteau à palette qu'une grosse tache au pinceau.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Mit einem Malmesser lässt sich eine kleine Menge Farbe präziser vermischen als ein großer Klecks mit einem Pinsel.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બ્રશ વડે મોટા બ્લોબ કરતાં પેલેટ છરી વડે થોડી માત્રામાં પેઇન્ટને સચોટ રીતે ભેળવવું વધુ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पैलेट चाकू से थोड़ी मात्रा में रंग को सही ढंग से मिलाना, ब्रश से बड़ी मात्रा में रंग मिलाने से कहीं अधिक आसान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più facile mescolare accuratamente una piccola quantità di colore con una spatola che una grande quantità con un pennello.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ブラシで大きな塊を混ぜるよりも、パレットナイフで少量の絵の具を正確に混ぜる方が簡単です。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 나이프로 적은 양의 페인트를 정확하게 섞는 것이 붓으로 큰 덩어리를 섞는 것보다 쉽습니다.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Tevlihevkirina mîqdareke piçûk a boyaxê bi kêrê paletê ji tevlihevkirina lekeyeke mezin a boyaxê bi firçeyê hêsantir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lebih mudah untuk mencampurkan sejumlah kecil cat dengan pisau palet dengan tepat daripada gumpalan besar yang hebat dengan berus.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വലിയ ബ്ലോബ് ബ്രഷ് ഉപയോഗിച്ച് കലർത്തുന്നതിനേക്കാൾ എളുപ്പമാണ് പാലറ്റ് കത്തി ഉപയോഗിച്ച് ചെറിയ അളവിൽ പെയിന്റ് കൃത്യമായി കലർത്തുന്നത്.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ब्रसले ठूलो ब्लबले भन्दा प्यालेट चक्कुले थोरै मात्रामा रंगलाई सही तरिकाले मिसाउनु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برش سره د یو لوی لوی بلاب په پرتله د پیلټ چاقو سره د رنګ لږ مقدار په سمه توګه مخلوط کول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mais fácil misturar com precisão uma pequena quantidade de tinta com uma espátula do que uma grande quantidade com um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ਪੈਲੇਟ ਚਾਕੂ ਨਾਲ ਥੋੜ੍ਹੀ ਜਿਹੀ ਪੇਂਟ ਨੂੰ ਸਹੀ ਢੰਗ ਨਾਲ ਮਿਲਾਉਣਾ ਬੁਰਸ਼ ਨਾਲ ਇੱਕ ਵੱਡੇ ਗੋਲੇ ਨਾਲੋਂ ਸੌਖਾ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Легче аккуратно смешать небольшое количество краски мастихином, чем большую каплю кистью.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Лакше је прецизно помешати малу количину боје шпатулом него велику мрљу четком.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Way fududahay in si sax ah loogu qaso qadar yar oo rinji ah mindi palette ah marka loo eego buraash weyn oo weyn.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más fácil mezclar con precisión una pequeña cantidad de pintura con una espátula que una gran cantidad con un pincel.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langkung gampang pikeun nyampurkeun sakedik cet kalayan péso palette tibatan gumpalan anu ageung kalayan sikat.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kuchanganya kwa usahihi kiasi kidogo cha rangi na kisu cha palette kuliko blob kubwa kubwa na brashi.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lättare att blanda en liten mängd färg noggrant med en palettkniv än en stor klick med en pensel.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 madaling ihalo nang tumpak ang isang maliit na halaga ng pintura gamit ang isang palette knife kaysa sa isang malaking patak na may brush.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பெரிய பெரிய குமிழியை தூரிகை மூலம் கலப்பதை விட, ஒரு சிறிய அளவு வண்ணப்பூச்சை ஒரு தட்டு கத்தி மூலம் துல்லியமாக கலப்பது எளிது.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การผสมสีปริมาณเล็กน้อยด้วยมีดจานสีจะง่ายกว่าการผสมสีก้อนใหญ่ด้วยแปรง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Az miktarda boyayı palet bıçağıyla karıştırmak, fırçayla büyük bir boya kütlesini karıştırmaktan daha kolaydır.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Легше точно змішати невелику кількість фарби шпателем для мастихіна, ніж велику краплю пензлем.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برش کے ساتھ ایک بڑے بلاب کے مقابلے میں پیلیٹ چاقو کے ساتھ تھوڑی مقدار میں پینٹ کو درست طریقے سے ملانا آسان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một lượng sơn nhỏ bằng dao pha màu sẽ dễ hơn là trộn một lượng sơn lớn bằng cọ.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75ad04ed7b_1_11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275ad04ed7b_1_1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 Otherwise you will be tricked by 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your paint on something with the same background colour as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Testojeni bojën në diçka me të njëjtën ngjyrë sfondi si piktura juaj. Përndryshe, do të mashtroheni nga kontrasti i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እንደ ስዕልዎ ተመሳሳይ የጀርባ ቀለም ባለው ነገር ላይ ቀለምዎን ይሞክሩት። ያለበለዚያ በአንድ ጊዜ ንፅፅር ይታለልዎታል።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اختبر ألوانك على خلفية بلون مماثل للون لوحتك. وإلا ستُخدع بتباين الألوان المتزامن.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Փորձարկեք ձեր ներկը ձեր նկարի ֆոնի գույնին համապատասխանող ներկի վրա։ Հակառակ դեպքում ձեզ կխաբի միաժամանակյա հակադրությունը։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teva pintura en alguna cosa amb el mateix color de fons que la teva pintura. Si no, seràs enganyat pel 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先在与画作背景颜色相同的物体上测试颜料。否则，你会被同时对比法所误导。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 je verf op iets met dezelfde achtergrondkleur als je schilderij. Anders word je misleid door het simultane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خود را روی چیزی با پس‌زمینه‌ای هم‌رنگ با نقاشی‌تان امتحان کنید. در غیر این صورت، کنتراست همزمان شما را فریب خواهد داد.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Testez votre peinture sur un support de la même couleur que votre tableau. Sinon, vous risquez d'être trompé par le contraste simultané.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Testen Sie Ihre Farbe auf einem Untergrund mit der gleichen Farbe wie Ihr Bild. Andernfalls könnten Sie durch den Simultankontrast getäuscht werden.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પેઇન્ટિંગ જેવા જ બેકગ્રાઉન્ડ કલરવાળી કોઈ વસ્તુ પર તમારા પેઇન્ટનું પરીક્ષણ કરો. નહીં તો તમે એક સાથે કોન્ટ્રાસ્ટ દ્વારા છેતરાઈ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के रंग के समान पृष्ठभूमि वाली किसी चीज़ पर अपने पेंट का परीक्षण करें। अन्यथा आप एक साथ कंट्रास्ट के कारण धोखा खा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Prova la vernice su uno sfondo dello stesso colore del dipinto. Altrimenti, il contrasto simultaneo ti ingannerà.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絵の具と同じ背景色の上でテストをしましょう。そうしないと、同時対比に惑わされてしまいます。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그림과 같은 배경색을 가진 물체에 물감을 테스트해 보세요. 그렇지 않으면 동시 대비에 속을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 paşxaneya xwe li ser tiştekî bi heman rengê paşxaneyê wekî tabloya xwe biceribîne. Yan na, berevajîkirina hevdem dê te bixapîne.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cat anda pada sesuatu dengan warna latar belakang yang sama dengan lukisan anda. Jika tidak, anda akan tertipu dengan 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പെയിന്റിംഗിന്റെ അതേ പശ്ചാത്തല നിറമുള്ള എന്തെങ്കിലും പെയിന്റിൽ പരീക്ഷിച്ചു നോക്കുക. അല്ലെങ്കിൽ ഒരേസമയം കോൺട്രാസ്റ്റ് ഉപയോഗിച്ച് നിങ്ങൾ കബളിപ്പിക്കപ്പെടും.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पेन्टिङ जस्तै पृष्ठभूमि रङ भएको कुनै चीजमा आफ्नो पेन्ट परीक्षण गर्नुहोस्। अन्यथा तपाईं एकैसाथ कन्ट्रास्टबाट धोका पाउनुहुनेछ।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رنګ په هغه څه باندې ازموئ چې ستاسو د انځور په څیر ورته پس منظر رنګ لري. که نه نو تاسو به د ورته وخت برعکس لخوا دوکه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Faça um teste com a tinta em uma superfície que tenha a mesma cor de fundo da sua pintura. Caso contrário, você será enganado pelo 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ਦੇ ਪਿਛੋਕੜ ਵਾਲੇ ਰੰਗ ਨਾਲ ਕਿਸੇ ਚੀਜ਼ 'ਤੇ ਆਪਣੇ ਪੇਂਟ ਦੀ ਜਾਂਚ ਕਰੋ। ਨਹੀਂ ਤਾਂ ਤੁਹਾਨੂੰ ਇੱਕੋ ਸਮੇਂ ਦੇ ਕੰਟ੍ਰਾਸਟ ਦੁਆਰਾ ਧੋਖਾ ਦਿੱਤਾ ਜਾਵੇਗਾ।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Проверьте краску на фоне того же цвета, что и ваша картина. Иначе вас может обмануть одновременный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Тестирајте боју на нечему са истом бојом позадине као и ваша слика. У супротном, бићете преварени истовременим контрастом.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tijaabi rinjigaaga shay leh midabka asalka ah ee rinjiyeyntaada. Haddii kale waxaa lagu khiyaameeyaa isbarbardhig isla mar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Prueba la pintura sobre una superficie del mismo color de fondo que tu cuadro. De lo contrario, el contraste simultáneo te engañará.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Uji cet anjeun dina hal anu warna latar anu sami sareng lukisan anjeun. Upami teu kitu, anjeun bakal ditipu ku 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rangi yako kwenye kitu chenye rangi ya usuli sawa na mchoro wako. Vinginevyo utadanganywa kwa kulinganisha kwa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Testa din färg på något med samma bakgrundsfärg som din målning. Annars blir du lurad av den samtidiga kontrasten.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Subukan ang iyong pintura sa isang bagay na may parehong kulay ng background sa iyong pagpipinta. Kung hindi, malilinlang ka ng sabay-sabay na kaibahan.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ஓவியத்தின் அதே பின்னணி நிறத்தைக் கொண்ட ஏதாவது ஒன்றில் உங்கள் வண்ணப்பூச்சைச் சோதிக்கவும். இல்லையெனில், ஒரே நேரத்தில் வேறுபடுத்தி காட்டுவதன் மூலம் நீங்கள் ஏமாற்றப்படுவீர்கள்.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ลองทดสอบสีของคุณกับวัตถุที่มีสีพื้นหลังเดียวกับภาพวาดของคุณ ไม่เช่นนั้น คุณจะโดนหลอกด้วยคอนทราสต์ที่เกิดขึ้นพร้อมกัน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Boyanızı, resminizle aynı arka plan rengine sahip bir şey üzerinde deneyin. Aksi takdirde, aynı anda oluşan kontrast sizi yanıltabilir.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Перевірте фарбу на чомусь із таким самим кольором фону, як і ваша картина. Інакше вас обдурить одночасний контраст.</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پینٹنگ کے طور پر ایک ہی پس منظر کے رنگ کے ساتھ کسی چیز پر اپنے پینٹ کی جانچ کریں. بصورت دیگر آپ بیک وقت کنٹراسٹ سے دھوکہ کھا جائیں گے۔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Hãy thử sơn trên một vật có cùng màu nền với bức tranh của bạn. Nếu không, bạn sẽ bị đánh lừa bởi sự tương phản đồng thời.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75ad04ed7b_1_12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75ad04ed7b_1_1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When you need to clean your palette, soak it in a thin layer of water and wipe into the garbage, not the sink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Kur të duhet të pastrosh paletën, zhyte në një shtresë të hollë uji dhe fshije në plehra, jo në lavaman.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ቤተ-ስዕልዎን ማጽዳት በሚፈልጉበት ጊዜ በትንሽ ውሃ ውስጥ ይንከሩት እና ወደ ቆሻሻ መጣያ ውስጥ ይጥረጉ, ማጠቢያ ገንዳውን ሳይሆን.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عندما تحتاج إلى تنظيف لوح الألوان الخاص بك، انقعه في طبقة رقيقة من الماء ثم امسحه في سلة المهملات، وليس في الحوض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Երբ անհրաժեշտ է մաքրել ձեր պալիտրաը, թրջեք այն ջրի բարակ շերտով և սրբեք աղբի մեջ, այլ ոչ թե լվացարանի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 necessiteu netejar la paleta, submergiu-la en una capa fina d'aigua i netegeu-la a les escombraries, no a la pica.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清洗调色盘时，用薄薄一层水浸泡，然后将水擦入垃圾桶，而不是水槽。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je palet moet schoonmaken, week het dan in een dun laagje water en veeg het in de prullenbak, niet in de gootsteen.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وقتی نیاز به تمیز کردن پالت خود دارید، آن را در یک لایه نازک آب خیس کنید و داخل سطل زباله، نه سینک ظرفشویی، پاک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Pour nettoyer votre palette, trempez-la dans une fine couche d'eau et essuyez-la au-dessus de la poubelle, et non de l'évier.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Sie Ihre Palette reinigen müssen, weichen Sie sie in einem dünnen Wasserfilm ein und wischen Sie sie im Mülleimer ab, nicht im Waschbecken.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 તમારે તમારા પેલેટને સાફ કરવાની જરૂર હોય, ત્યારે તેને પાણીના પાતળા સ્તરમાં પલાળી રાખો અને સિંકમાં નહીં, પણ કચરાપેટીમાં સાફ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आपको अपने पैलेट को साफ करने की आवश्यकता हो, तो उसे पानी की एक पतली परत में भिगोएं और सिंक में नहीं, बल्कि कूड़ेदान में पोंछें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devi pulire la tavolozza, immergila in un sottile strato d'acqua e puliscila nella spazzatura, non nel lavandino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パレットを洗う必要があるときは、薄い層の水に浸し、シンクではなくゴミ箱に捨ててください。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팔레트를 세척해야 할 때는 얇은 물에 담가서 싱크대가 아닌 쓰레기통에 버리십시오.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 ku pêdivî ye ku hûn paleta xwe paqij bikin, wê di qatek zirav a avê de bihêlin û bavêjin nav çopê, ne di lavaboyê 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Apabila anda perlu membersihkan palet anda, rendam dalam lapisan nipis air dan lap ke dalam sampah, bukan sinki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പാലറ്റ് വൃത്തിയാക്കേണ്ടിവരുമ്പോൾ, അത് ഒരു നേർത്ത പാളി വെള്ളത്തിൽ മുക്കി സിങ്കിലേക്ക് അല്ല, മാലിന്യത്തിലേക്ക് തുടയ്ക്കുക.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जब तपाईंलाई आफ्नो प्यालेट सफा गर्न आवश्यक पर्दछ, यसलाई पानीको पातलो तहमा भिजाउनुहोस् र सिङ्कमा होइन, फोहोरमा पुछ्नुहोस्।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کله چې تاسو اړتیا لرئ خپل پالټ پاک کړئ، نو دا د اوبو په یوه پتلي طبقه کې ډوب کړئ او په کثافاتو کې یې ومینځئ، نه په سینک کې.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Quando precisar limpar sua paleta, molhe-a em uma fina camada de água e limpe-a jogando-a no lixo, não na pia.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ਜਦੋਂ ਤੁਹਾਨੂੰ ਆਪਣੇ ਪੈਲੇਟ ਨੂੰ ਸਾਫ਼ ਕਰਨ ਦੀ ਲੋੜ ਹੋਵੇ, ਤਾਂ ਇਸਨੂੰ ਪਾਣੀ ਦੀ ਪਤਲੀ ਪਰਤ ਵਿੱਚ ਭਿਓ ਦਿਓ ਅਤੇ ਕੂੜੇ ਵਿੱਚ ਪੂੰਝੋ, ਸਿੰਕ ਵਿੱਚ ਨਹੀਂ।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Когда вам нужно очистить палитру, опустите ее в тонкий слой воды и вытрите в мусорное ведро, а не в раковину.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Када треба да очистите палету, потопите је у танак слој воде и обришите у смеће, а не у судоперу.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Markaad u baahato inaad nadiifiso palette kaaga, ku qooy lakabka khafiifka ah oo biyo ah oo ku tirtir qashinka, ma aha saxanka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Cuando necesites limpiar tu paleta, sumérgela en una fina capa de agua y tírala a la basura, no al fregadero.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Nalika anjeun kedah ngabersihan palette anjeun, soak dina lapisan ipis cai sareng usap kana sampah, sanés tilelep.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Wakati unahitaji kusafisha palette yako, loweka kwenye safu nyembamba ya maji na uifuta kwenye takataka, sio kuzama.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När du behöver rengöra din palett, blötlägg den i ett tunt lager vatten och torka den i soporna, inte i handfatet.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Kapag kailangan mong linisin ang iyong palette, ibabad ito sa isang manipis na layer ng tubig at punasan sa basurahan, hindi sa lababo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தட்டுகளை சுத்தம் செய்ய வேண்டியிருக்கும் போது, ​​அதை ஒரு மெல்லிய அடுக்கில் தண்ணீரில் நனைத்து, குப்பைத் தொட்டியில் துடைக்கவும், சிங்க்கில் அல்ல.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เมื่อคุณต้องทำความสะอาดจานสี ให้แช่ไว้ในน้ำบางๆ แล้วเช็ดลงในถังขยะ ไม่ใช่ในอ่างล้างจาน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Paletinizi temizlemeniz gerektiğinde, ince bir su tabakasına batırın ve lavaboya değil çöp kutusuna silin.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Коли вам потрібно почистити палітру, замочіть її в тонкому шарі води та протріть у смітник, а не в раковину.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جب آپ کو اپنے پیلیٹ کو صاف کرنے کی ضرورت ہو تو اسے پانی کی ایک پتلی تہہ میں بھگو دیں اور کوڑے میں صاف کریں، سنک میں نہیں۔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Khi bạn cần vệ sinh bảng màu, hãy ngâm nó trong một lớp nước mỏng và lau vào thùng rác, không lau vào bồn rửa.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275ad04ed7b_1_13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275ad04ed7b_1_1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ee3938dd55_0_12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ee3938dd55_0_1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circle of coloured sections that shows the relationships between colours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 wheel</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عجلة الألوان: دائرة من الأقسام الملونة توضح العلاقات بين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色轮: 一圈彩色部分，显示颜色之间的关系</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چرخ رنگ: دایره ای از بخش های رنگی که روابط بین رنگ ها را نشان می دهد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컬러 휠: 색상 간의 관계를 보여주는 색상 섹션의 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wheel: isang bilog ng mga may kulay na seksyon na nagpapakita ng mga ugnayan sa pagitan ng mga kulay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Колірне коло: коло кольорових секцій, що показує співвідношення між кольорами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Rrota me ngjyra: një rreth me seksione me ngjyra që tregon marrëdhëniet midis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Գունավոր անիվ: գունավոր հատվածների շրջանակ, որը ցույց է տալիս գույների փոխհարաբերությունները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Kleurenwiel: een cirkel van gekleurde delen die de relaties tussen kleuren laat zien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Roue chromatique: un cercle de sections colorées qui montre les relations entre les couleurs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Farbrad: ein Kreis aus farbigen Abschnitten, der die Beziehungen zwischen Farben zeigt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रंग का पहिया: रंगीन खंडों का एक चक्र जो रंगों के बीच संबंध दर्शाता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カラーホイール: 色の間の関係を示す色付きのセクションの円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Tekera rengîn: çemberek ji beşên rengîn ên ku têkiliyên di navbera rengan de nîşan dide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रङ व्हील: रंगीन खण्डहरूको सर्कल जसले रङहरू बीचको सम्बन्ध देखाउँछ</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رنګ څرخ: د رنګینو برخو یوه دایره چې د رنګونو ترمنځ اړیکې ښیې</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ਰੰਗ ਦਾ ਚੱਕਰ: ਰੰਗਦਾਰ ਭਾਗਾਂ ਦਾ ਇੱਕ ਚੱਕਰ ਜੋ ਰੰਗਾਂ ਵਿਚਕਾਰ ਸਬੰਧਾਂ ਨੂੰ ਦਰਸਾਉਂਦਾ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Roda de cores: um círculo de seções coloridas que mostra as relações entre as cores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Цветовое колесо: круг цветных участков, показывающий взаимосвязь между цветами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midabka: goobaabin qaybaha midabka leh oo muujinaya xidhiidhka ka dhexeeya midabada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rueda de color: un círculo de secciones coloreadas que muestra las relaciones entre colores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Gurudumu la rangi: mduara wa sehemu za rangi zinazoonyesha uhusiano kati ya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วงล้อสี: วงกลมของส่วนสีที่แสดงความสัมพันธ์ระหว่างสี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Renk tekerleği: renkler arasındaki ilişkileri gösteren renkli bölümlerden oluşan bir daire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Bánh xe màu: một vòng tròn gồm các phần màu thể hiện mối quan hệ giữa các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ee3938dd55_0_14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1ee3938dd55_0_1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 colour that cannot be mixed using other colours, for example: cyan, yellow, and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Primary colour</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اللون الأساسي: لون لا يمكن مزجه مع ألوان أخرى، على سبيل المثال: الأزرق السماوي والأصفر والأرجواني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无法与其他颜色混合的颜色，例如：青色、黄色和洋红色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اولیه: رنگی که نمی توان آن را با استفاده از رنگ های دیگر مخلوط کرد، به عنوان مثال: فیروزه ای، زرد و سرخابی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기본 색상: 다른 색상과 혼합할 수 없는 색상(예: 청록색, 노란색, 자홍색)</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Pangunahing kulay: isang kulay na hindi maaaring ihalo gamit ang iba pang mga kulay, halimbawa: cyan, yellow, at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Основний колір: колір, який не можна змішувати з іншими кольорами, наприклад: блакитний, жовтий і пурпурний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primare: një ngjyrë që nuk mund të përzihet duke përdorur ngjyra të tjera, për shembull: cian, të verdhë dhe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Առաջնային գույն: գույն, որը հնարավոր չէ խառնել այլ գույներով, օրինակ՝ ցիան, դեղին և մանուշակագույն</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Primaire kleur: een kleur die niet met andere kleuren kan worden gemengd, bijvoorbeeld: cyaan, geel en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 primaire: une couleur qui ne peut pas être mélangée avec d'autres couleurs, par exemple : cyan, jaune et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Primärfarbe: eine Farbe, die nicht mit anderen Farben gemischt werden kann, zum Beispiel: Cyan, Gelb und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एक रंग जिसे अन्य रंगों का उपयोग करके मिश्रित नहीं किया जा सकता है, उदाहरण के लिए: सियान, पीला और मैजेंटा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原色: 他の色と混合できない色 (例: シアン、イエロー、マゼンタ)</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 bingehîn: Rengek ku nikare bi rengên din were tevlihev kirin, mînakî: cyan, zer, û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प्राथमिक रंग: अन्य रंगहरू प्रयोग गरेर मिसाउन नसकिने रङ, उदाहरणका लागि: सियान, पहेंलो र म्याजेन्टा</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لومړني رنګ: یو رنګ چې د نورو رنګونو په کارولو سره نشي مخلوط کیدی، د بیلګې په توګه: سیان، ژیړ، او میګینټا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ਪ੍ਰਾਇਮਰੀ ਰੰਗ: ਇੱਕ ਰੰਗ ਜਿਸ ਨੂੰ ਦੂਜੇ ਰੰਗਾਂ ਦੀ ਵਰਤੋਂ ਕਰਕੇ ਮਿਲਾਇਆ ਨਹੀਂ ਜਾ ਸਕਦਾ, ਉਦਾਹਰਨ ਲਈ: ਸਿਆਨ, ਪੀਲਾ, ਅਤੇ ਮੈਜੈਂਟਾ</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 primária: uma cor que não pode ser misturada com outras cores, por exemplo: ciano, amarelo e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Основной цвет: цвет, который нельзя смешать с другими цветами, например: голубой, желтый и пурпурный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Midabka aasaasiga ah: midab aan lagu qasi karin iyadoo la isticmaalayo midabyo kale, tusaale ahaan: cyan, jaalle, iyo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 primario: un color que no se puede mezclar con otros colores, por ejemplo: cian, amarillo y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ya msingi: rangi ambayo haiwezi kuchanganywa kwa kutumia rangi nyingine, kwa mfano: cyan, njano na magenta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สีหลัก: สีที่ไม่สามารถผสมโดยใช้สีอื่นได้ เช่น สีฟ้า สีเหลือง และสีม่วงแดง</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Ana renk: diğer renklerle karıştırılamayan bir renk; örneğin: camgöbeği, sarı ve macenta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cơ bản: một màu không thể trộn lẫn bằng các màu khác, ví dụ: lục lam, vàng và đỏ tươi</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ee3938dd55_0_17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1ee3938dd55_0_1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colours that are opposites on the colour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Complementary colours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الألوان التكميلية: الألوان المتضادة في عجلة الألوان</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互补色: 色轮上相反的颜色</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رنگ های مکمل: رنگ هایی که در چرخه رنگ متضاد هستند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보색: 색상환에서 반대쪽에 있는 색상</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pantulong na kulay: mga kulay na magkasalungat sa color wheel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Додаткові кольори: кольори, протилежні на колірному колі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Ngjyra plotësuese: ngjyrat që janë të kundërta në rrotën e ngjyrave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Լրացուցիչ գույներ: գույները, որոնք հակադիր են գունային անիվի վրա</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Complementaire kleuren: kleuren die tegengesteld zijn aan de kleurencirkel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Couleurs complémentaires: couleurs opposées sur la roue chromatique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Komplementärfarben: Farben, die im Farbkreis gegensätzlich sind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 रंग जो रंग चक्र पर विपरीत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補色: 色相環上で反対の色</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Rengên temamker: rengên ku li ser çerxa rengan dijberî hev 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पूरक रंगहरू: कलर व्हीलमा विपरित रङहरू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بشپړونکي رنګونه: هغه رنګونه چې د رنګ په څرخ کې مخالف دي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ਪੂਰਕ ਰੰਗ: ਰੰਗ ਜੋ ਰੰਗ ਚੱਕਰ 'ਤੇ ਵਿਰੋਧੀ ਹਨ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Cores complementares: cores que são opostas no círculo cromático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Дополнительные цвета: цвета, противоположные на цветовом круге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Midabada dhameystiran: midabada ka soo horjeeda giraangiraha midabka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Colores complementarios: colores que son opuestos en la rueda de color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Rangi za ziada: rangi ambazo ni kinyume kwenye gurudumu la rangi</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สีเสริม: สีที่อยู่ตรงข้ามกันในวงล้อสี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Tamamlayıcı renkler: Renk tekerleğinde birbirine zıt olan renkler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Màu sắc bổ sung: những màu đối lập trên bánh xe màu</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75ad04ed7b_1_16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75ad04ed7b_1_16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cc2c636d6d_0_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cc2c636d6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One row of pure hues. One row of whites. (add white) One row of grey. (add the complimentary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Një rresht me nuanca të pastra. Një rresht me të bardha. (shto të bardhë) Një rresht me gri. (shto ngjyrën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አንድ ረድፍ ንጹህ ቀለሞች. አንድ ረድፍ ነጭ. (ነጭ ጨምር) አንድ ረድፍ ግራጫ. (የደመቀውን ቀለም ጨምር)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 من الألوان النقية. صف من الأبيض. (أضف الأبيض) وصف من الرمادي. (أضف اللون المكمل)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Մեկ շարք մաքուր երանգներ։ Մեկ շարք սպիտակներ։ (ավելացրեք սպիտակ)։ Մեկ շարք մոխրագույն։ (ավելացրեք լրացուցիչ գույնը)։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de tons purs. Una fila de blancs. (afegeix blanc). Una fila de gris. (afegeix el color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一排纯色。一排白色。（添加白色）一排灰色。（添加补色）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Eén rij pure tinten. Eén rij wit. (voeg wit toe). Eén rij grijs. (voeg de complementaire kleur toe).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ردیف از رنگ‌های خالص. یک ردیف از سفید. (سفید اضافه کنید) یک ردیف از خاکستری. (رنگ مکمل را اضافه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Une rangée de teintes pures. Une rangée de blancs. (ajouter du blanc) Une rangée de gris. (ajouter la couleur complémentaire)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Eine Reihe reiner Farbtöne. Eine Reihe Weiß. (Weiß hinzufügen). Eine Reihe Grau. (Komplementärfarbe hinzufügen).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શુદ્ધ રંગોની એક પંક્તિ. સફેદ રંગની એક પંક્તિ. (સફેદ ઉમેરો) રાખોડી રંગની એક પંક્તિ. (વધુ પૂરતો રંગ ઉમેરો)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रंगों की एक पंक्ति। सफ़ेद रंगों की एक पंक्ति। (सफ़ेद जोड़ें) स्लेटी रंगों की एक पंक्ति। (पूरक रंग जोड़ें)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di tinte pure. Una fila di bianchi. (aggiungere il bianco). Una fila di grigi. (aggiungere il colore complementare).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純色を1列。白を1列。（白を加える）灰色を1列。（補色を加える）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색조의 한 줄. 흰색의 한 줄. (흰색을 더하세요) 회색의 한 줄. (보색을 더하세요)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Rêzek ji rengên saf. Rêzek ji spîyan. (spî lê zêde bike) Rêzek ji gewr. (rengê temamker lê zêde bike)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Satu baris warna tulen. Satu barisan putih. (tambah putih) Satu baris kelabu. (tambah warna percuma)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നിറങ്ങളുടെ ഒരു വരി. വെള്ള നിറങ്ങളുടെ ഒരു വരി. (വെള്ള ചേർക്കുക) ചാരനിറത്തിന്റെ ഒരു വരി. (പൂരക നിറം ചേർക്കുക)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रङको एक पङ्क्ति। सेतो रङको एक पङ्क्ति। (सेतो थप्नुहोस्) खैरो रङको एक पङ्क्ति। (स्वादिष्ट रङ थप्नुहोस्)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خالصو رنګونو یوه قطار. د سپینو یوه قطار. (سپین اضافه کړئ) د خړ رنګ یوه قطار. (مکمل رنګ اضافه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Uma fileira de tons puros. Uma fileira de brancos. (adicione branco). Uma fileira de cinza. (adicione a cor complementar).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ਸ਼ੁੱਧ ਰੰਗਾਂ ਦੀ ਇੱਕ ਕਤਾਰ। ਚਿੱਟੇ ਰੰਗਾਂ ਦੀ ਇੱਕ ਕਤਾਰ। (ਚਿੱਟਾ ਜੋੜੋ) ਸਲੇਟੀ ਰੰਗ ਦੀ ਇੱਕ ਕਤਾਰ। (ਮੁਫ਼ਤ ਰੰਗ ਸ਼ਾਮਲ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Один ряд чистых оттенков. Один ряд белых. (добавьте белый). Один ряд серых. (добавьте дополнительный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Један ред чистих нијанси. Један ред белих. (додајте белу) Један ред сивих. (додајте комплементарну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Hal saf oo midabyo saafi ah. Hal saf oo caddaan ah. (ku dar cad) Hal saf oo cawl ah. (ku dar midabka sharafta leh)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 fila de tonos puros. Una fila de blancos (añadir blanco). Una fila de grises (añadir el color complementario).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Hiji jajar warna murni. Hiji jajaran bodas. (tambah bodas) Hiji jajar abu. (Tambihkeun warna gratis)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moja ya hues safi. Safu moja ya wazungu. (ongeza nyeupe) Safu moja ya kijivu. (Ongeza rangi ya kupendeza)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rad med rena nyanser. En rad med vita. (lägg till vitt). En rad med grått. (lägg till komplementfärgen).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Isang hilera ng mga purong kulay. Isang hilera ng mga puti. (idagdag ang puti) Isang hilera ng kulay abo. (idagdag ang komplimentaryong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வரிசை தூய சாயல்கள். ஒரு வரிசை வெள்ளை நிறங்கள். (வெள்ளை நிறத்தைச் சேர்க்கவும்) ஒரு வரிசை சாம்பல் நிறங்கள். (நிரப்பு நிறத்தைச் சேர்க்கவும்)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แถวหนึ่งเป็นสีบริสุทธิ์ แถวหนึ่งเป็นสีขาว (เพิ่มสีขาว) แถวหนึ่งเป็นสีเทา (เพิ่มสีที่เข้ากัน)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sıra saf tonlar. Bir sıra beyazlar. (beyaz ekleyin) Bir sıra griler. (tamamlayıcı rengi ekleyin)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Один ряд чистих відтінків. Один ряд білого. (додайте білий). Один ряд сірого. (додайте додатковий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خالص رنگوں کی ایک قطار۔ سفیدوں کی ایک قطار۔ (سفید شامل کریں) بھوری رنگ کی ایک قطار۔ (معافی رنگ شامل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Một hàng màu thuần túy. Một hàng màu trắng. (thêm màu trắng). Một hàng màu xám. (thêm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a1c1040696_0_4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a1c1040696_0_4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1ee3938dd55_0_123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1ee3938dd55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a1c1040696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3a1c1040696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acrylic paint technique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teknikës suaj të lyerjes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የእርስዎን acrylic paint ቴክኒክ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تقنية الطلاء الأكريليكي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ներկերի տեխնիկայի կատարելագործում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 de la tècnica de la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提升你的丙烯颜料绘画技巧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Verbeter uw acrylverftechniek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تکنیک رنگ اکریلیک شما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sa technique de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Verbesserung Ihrer Acrylmaltechnik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એક્રેલિક પેઇન્ટ ટેકનિકમાં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ऐक्रेलिक पेंट तकनीक में सुधार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la tecnica della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アクリル絵の具の技術を向上させる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페인트 기법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Teknîka boyaxa akrîlîk a xwe baştir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Memperbaiki teknik cat akrilik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അക്രിലിക് പെയിന്റ് ടെക്നിക്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एक्रिलिक पेन्ट प्रविधिमा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اکریلیک رنګ کولو تخنیک ښه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sua técnica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ਐਕ੍ਰੀਲਿਕ ਪੇਂਟ ਤਕਨੀਕ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Совершенствование техники работы с акриловыми красками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технике акрилног сликања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Hagaajinta farsamada rinjiga akrilkaaga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 técnica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téknik cét akrilik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mbinu yako ya rangi ya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 akrylfärgningsteknik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pamamaraan ng pagpinta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அக்ரிலிக் பெயிண்ட் நுட்பத்தை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การปรับปรุงเทคนิคการทาสีอะคริลิกของคุณ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tekniğinizi geliştirmek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техніки фарбування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آپ کی ایکریلک پینٹ کی تکنیک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thuật vẽ tranh acrylic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a1c1040696_0_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a1c104069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What the techniques could look like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mund të duken teknikat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ቴክኖቹ ምን ሊመስሉ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كيف يمكن أن تبدو التقنيات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Ինչ տեսք կարող են ունենալ տեխնիկաները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 podrien ser les tècniques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这些技术可能的形式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Hoe de technieken eruit zouden kunnen zien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تکنیک‌ها چه شکلی می‌توانند باشند؟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À quoi pourraient ressembler ces techniques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Wie die Techniken aussehen könnten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તકનીકો કેવી દેખાઈ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तकनीकें कैसी दिख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 potrebbero apparire le tecniche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どのような技術が考えられるか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기술이 어떻게 보일 수 있을까?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 dikarin çawa xuya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Macam mana tekniknya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വിദ്യകൾ എങ്ങനെയിരിക്കാം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प्रविधिहरू कस्तो देखिन सक्छन्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تخنیکونه څه ډول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Como as técnicas poderiam ser aplicadas?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ਤਕਨੀਕਾਂ ਕਿਹੋ ਜਿਹੀਆਂ ਲੱਗ ਸਕਦੀਆਂ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 могут выглядеть эти методы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Како би технике могле да изгледају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Sidee farsamooyinku u ekaan karaan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Cómo podrían ser las técnicas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Naon téknik bisa kasampak kawas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Mbinu zinaweza kuonekanaje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Hur teknikerna skulle kunna se ut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Ano ang maaaring hitsura ng mga diskarte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நுட்பங்கள் எப்படி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เทคนิคต่างๆ เหล่านี้อาจมีลักษณะอย่างไร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Teknikler nasıl görünebilir?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 можуть виглядати ці техніки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تکنیک کیسی لگ سکتی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kỹ thuật có thể trông như thế nào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a1c1040696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a1c1040696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creating scratchy brushstrokes using a brush that is mostly dry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Dry brush painting</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الرسم بالفرشاة الجافة: إنشاء ضربات فرشاة مخدشة باستخدام فرشاة جافة في الغالب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干刷绘画: 使用大部分干燥的画笔创建粗糙的笔触</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نقاشی با قلم مو خشک: ایجاد ضربه های قلم موی خش دار با استفاده از یک قلم مو که بیشتر خشک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드라이 브러쉬 페인팅: 대부분 건조한 브러시를 사용하여 긁힌 브러시 스트로크 만들기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Pagpipinta ng dry brush: paglikha ng mga gasgas na brushstroke gamit ang isang brush na halos tuyo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Малювання сухим пензлем: створення нерівних мазків пензлем, який переважно сухий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Pikturë me furçë të thatë: duke krijuar penelata gërvishtëse duke përdorur një furçë që është kryesisht e thatë</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Չոր վրձինով ներկում: ստեղծելով քերծվածքային վրձնահարվածներ՝ օգտագործելով խոզանակ, որը հիմնականում չոր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Droge penseelschildering: krassende penseelstreken maken met een penseel dat grotendeels droog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Peinture au pinceau sec: créer des coups de pinceau rugueux à l'aide d'un pinceau généralement sec</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Trockenpinselmalerei: Erstellen Sie kratzige Pinselstriche mit einem weitgehend trockenen Pinsel</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ड्राई ब्रश पेंटिंग: ऐसे ब्रश का उपयोग करके खरोंचदार ब्रशस्ट्रोक बनाना जो अधिकतर सूखा होता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ドライブラシ塗装: ほとんど乾いたブラシを使用してチクチクとしたブラシストロークを作成する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Wêneya firçeya hişk: afirandina firçeyên xêzkirî bi karanîna firçeyek ku bi piranî hişk 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सुक्खा ब्रश चित्रकारी: प्रायजसो सुख्खा भएको ब्रश प्रयोग गरेर स्क्र्याचि ब्रशस्ट्रोकहरू सिर्जना गर्नुहोस्</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د وچ برش نقاشي: د برش په کارولو سره د سکریچي برش سټروکس رامینځته کول چې ډیری یې وچ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ਸੁੱਕੀ ਬੁਰਸ਼ ਪੇਂਟਿੰਗ: ਬੁਰਸ਼ ਦੀ ਵਰਤੋਂ ਕਰਦੇ ਹੋਏ ਸਕ੍ਰੈਚੀ ਬ੍ਰਸ਼ਸਟ੍ਰੋਕ ਬਣਾਉਣਾ ਜੋ ਜ਼ਿਆਦਾਤਰ ਸੁੱਕਾ ਹੁੰਦਾ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com pincel seco: criando pinceladas ásperas usando um pincel quase seco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Картина сухой кистью: создание неровных мазков, используя в основном сухую кисть</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Rinjiyeynta burushka qallalan: abuurista buraash xoqan iyadoo la isticmaalayo burush inta badan qallalan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Pintar con pincel seco: crear pinceladas ásperas usando un pincel que esté mayoritariamente seco</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Uchoraji wa brashi kavu: kuunda viboko vya mikwaruzo kwa kutumia brashi ambayo mara nyingi ni kavu</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การทาสีด้วยแปรงแห้ง: การสร้างฝีแปรงแบบกระท่อนกระแท่นโดยใช้แปรงที่แห้งเป็นส่วนใหญ่</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Kuru fırça boyama: Çoğunlukla kuru olan bir fırça kullanarak cızırtılı fırça darbeleri oluşturmak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Tranh cọ khô: tạo những nét vẽ thô ráp bằng cách sử dụng cọ gần như khô</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a1c1040696_0_35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a1c1040696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vocabulary, Late Fall 2023</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adding a different colour of wet paint to a painting that is already wet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Wet-on-wet painting</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الرسم الرطب على الرطب: إضافة لون مختلف من الطلاء المبلل إلى لوحة مبللة بالفعل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湿碰湿绘画: 在已经湿的画上添加不同颜色的湿油漆</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نقاشی خیس روی خیس: افزودن رنگ متفاوتی از رنگ مرطوب به نقاشی که از قبل خیس شده است</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습식 페인팅: 이미 젖은 그림에 다른 색상의 젖은 페인트를 추가하는 것</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Wet-on-wet painting: pagdaragdag ng ibang kulay ng basang pintura sa isang painting na basa 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Фарбування мокрим по мокрому: додавання іншого кольору вологої фарби до картини, яка вже волога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Pikturë lagësht mbi lagësht: duke shtuar një ngjyrë të ndryshme të bojës së lagur në një pikturë që tashmë është e lagur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Թաց-թաց նկարչություն: թաց ներկի այլ գույն ավելացնելով նկարին, որն արդեն թաց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Nat-in-nat schilderen: een andere kleur natte verf toevoegen aan een schilderij dat al nat is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Peinture mouillé sur mouillé: ajouter une couleur différente de peinture humide à un tableau déjà mouillé</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Nass-in-Nass-Lackierung: Hinzufügen einer anderen Farbe nasser Farbe zu einem bereits nassen Gemälde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गीली-पर-गीली पेंटिंग: किसी ऐसी पेंटिंग में, जो पहले से ही गीली है, गीले पेंट का एक अलग रंग जोड़ना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ウェット・オン・ウェット塗装: すでに濡れている絵に別の色の濡れた絵の具を追加する</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Wet-li-wet painting: zêdekirina rengekî cihêreng boyaxa şil li tabloyeke ku jixwe şil bûye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भिजेको पेन्टिङ: पहिले नै भिजेको चित्रमा भिजेको रंगको फरक रंग थप्दै</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لوند پر لوند نقاشي: په یو نقاشي کې د لوند رنګ مختلف رنګ اضافه کول چې دمخه لوند وي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ਗਿੱਲੀ-ਤੇ-ਗਿੱਲੀ ਪੇਂਟਿੰਗ: ਇੱਕ ਪੇਂਟਿੰਗ ਵਿੱਚ ਗਿੱਲੇ ਰੰਗ ਦਾ ਇੱਕ ਵੱਖਰਾ ਰੰਗ ਜੋੜਨਾ ਜੋ ਪਹਿਲਾਂ ਹੀ ਗਿੱਲੀ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úmida sobre molhada: adicionar uma cor diferente de tinta molhada a uma pintura que já está molhada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Покраска мокрым по мокрому: добавление другого цвета влажной краски к уже влажной картине</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Rinjiyeynta qoyan-qoyan: ku darida midab kala duwan oo rinji qoyan rinjiyeyn horay u qoyan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Pintura húmedo sobre húmedo: agregar un color diferente de pintura húmeda a una pintura que ya está húmeda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Uchoraji wa mvua-kwenye: kuongeza rangi tofauti ya rangi ya mvua kwenye uchoraji ambao tayari ni mvua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การวาดภาพแบบเปียกบนเปียก: เพิ่มสีอื่นของสีเปียกให้กับภาพวาดที่เปียกอยู่แล้ว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Islak üstüne ıslak boyama: Zaten ıslak olan bir tabloya farklı bir ıslak boya rengi eklemek</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Sơn ướt trên ướt: thêm một màu sơn ướt khác vào bức tranh đã ướt</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1ee3938dd55_0_17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1ee3938dd55_0_17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ceefbf293a_0_3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ceefbf293a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36fea9e577d_0_3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36fea9e577d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11/7/2025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颜色混合：绿色 = 黄色 + 青色，蓝紫色 = 青色 + 品红色，红橙色 = 品红色 + 黄色，黑色 = 黄色 + 青色 + 品红色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des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Farben mischen: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Vermelho-alaranjado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 violeta = Cian + magenta, Rojo anaranjado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75ad04ed7b_1_4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75ad04ed7b_1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 a colour wheel so that you become good at mixing pure hues accurately, and creating accurate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Vizatoni një rrotë ngjyrash në mënyrë që të bëheni të mirë në përzierjen e saktë të nuancave të pastra dhe në krijimin e grive të sakta.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የንጹህ ቀለሞችን በትክክል በማደባለቅ እና ትክክለኛ ግራጫዎችን በመፍጠር ጥሩ እንዲሆኑ የቀለም ጎማ ይሳሉ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برسم عجلة الألوان حتى تصبح جيدًا في مزج الألوان النقية بدقة وإنشاء درجات اللون الرمادي الدقيقة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Նկարեք գունային անիվ, որպեսզի հմուտ լինեք մաքուր երանգները ճշգրիտ խառնելու և ճշգրիտ մոխրագույններ ստեղծելու մեջ։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 cercle cromàtic per aconseguir una bona barreja de tons purs amb precisió i crear grisos precisos.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画一个色轮，这样你就能熟练地混合纯色，并调出准确的灰色。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 een kleurenwiel zodat je goed wordt in het nauwkeurig mengen van zuivere tinten en het creëren van nauwkeurige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یک چرخه رنگ بکشید تا در ترکیب دقیق رنگ‌های خالص و ایجاد خاکستری‌های دقیق مهارت پیدا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Dessinez un cercle chromatique pour apprendre à mélanger précisément les teintes pures et à créer des gris précis.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Male einen Farbkreis, damit du reine Farbtöne präzise mischen und genaue Grautöne erzeugen kannst.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ચક્ર રંગ કરો જેથી તમે શુદ્ધ રંગોને સચોટ રીતે મિશ્રિત કરી શકો અને સચોટ ગ્રે રંગ બનાવી શકો.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रंग चक्र बनाएं ताकि आप शुद्ध रंगों को सटीक रूप से मिश्रित करने और सटीक ग्रे रंग बनाने में कुशल बन सकें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Dipingi una ruota dei colori in modo da diventare bravo a mescolare accuratamente le tonalità pure e a creare grigi accurati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色相環を描いて、純粋な色を正確に混ぜ合わせ、正確なグレーを作ることができるようになる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순수한 색조를 정확하게 혼합하고 정확한 회색을 만드는 데 능숙해지도록 색상 휠을 그립니다.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Çerxekî rengan boyax bike da ku tu di tevlihevkirina rengên saf de bi awayekî rast û afirandina gewrên rast de jêhatî bibî.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Cat roda warna supaya anda pandai mencampurkan warna tulen dengan tepat, dan mencipta kelabu yang tepat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ശുദ്ധമായ നിറങ്ങൾ കൃത്യമായി കലർത്തുന്നതിലും കൃത്യമായ ചാരനിറങ്ങൾ സൃഷ്ടിക്കുന്നതിലും നിങ്ങൾക്ക് വൈദഗ്ദ്ധ്യം ലഭിക്കുന്നതിന് ഒരു കളർ വീൽ പെയിന്റ്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शुद्ध रङहरू सही तरिकाले मिसाउन र सही खैरो रङ सिर्जना गर्न तपाईं रङ चक्र रंगाउनुहोस्।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څرخ رنګ کړئ ترڅو تاسو په سمه توګه خالص رنګونه مخلوط کړئ، او دقیق خړ رنګونه جوړ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Pinte um círculo cromático para que você se torne bom em misturar cores puras com precisão e criar tons de cinza exatos.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ਰੰਗ ਚੱਕਰ ਪੇਂਟ ਕਰੋ ਤਾਂ ਜੋ ਤੁਸੀਂ ਸ਼ੁੱਧ ਰੰਗਾਂ ਨੂੰ ਸਹੀ ਢੰਗ ਨਾਲ ਮਿਲਾਉਣ ਅਤੇ ਸਹੀ ਸਲੇਟੀ ਰੰਗ ਬਣਾਉਣ ਵਿੱਚ ਮਾਹਰ ਹੋ ਸਕੋ।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Нарисуйте цветовой круг, чтобы научиться точно смешивать чистые оттенки и создавать правильные оттенки серого.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Нацртајте коло боја како бисте постали добри у прецизном мешању чистих нијанси и стварању прецизних сивих тонова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Rinji giraangiraha midabka si aad ugu fiicnaato isku dhafka midabada saafiga ah si sax ah, iyo abuurista cawl sax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Pinta una rueda de colores para que mejores tu habilidad para mezclar tonos puros con precisión y crear grises exactos.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Cetkeun roda warna supados anjeun tiasa nyampur warna murni sacara akurat, sareng nyiptakeun warna abu-abu anu akurat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gurudumu la rangi ili uwe mzuri katika kuchanganya hues safi kwa usahihi, na kuunda kijivu sahihi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Måla en färgcirkel så att du blir bra på att blanda rena nyanser korrekt och skapa exakta gråtoner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Kulayan ang isang color wheel upang maging mahusay ka sa paghahalo ng mga purong kulay nang tumpak, at lumikha ng tumpak na mga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தூய சாயல்களைத் துல்லியமாகக் கலந்து, துல்லியமான சாம்பல் நிறங்களை உருவாக்குவதில் நீங்கள் சிறந்தவராக மாற, ஒரு வண்ணச் சக்கரத்தை வரையவும்.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ระบายสีวงล้อสีเพื่อให้คุณเก่งในการผสมเฉดสีบริสุทธิ์อย่างแม่นยำและสร้างสีเทาที่ถูกต้อง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 tonları doğru bir şekilde karıştırmada ve doğru griler oluşturmada iyi olmak için bir renk çarkı çizin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Намалюйте колірне коло, щоб навчитися точно змішувати чисті відтінки та створювати точні сірі відтінки.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رنگین پہیے کو پینٹ کریں تاکہ آپ خالص رنگوں کو درست طریقے سے ملانے اور درست گرے بنانے میں اچھے بن جائیں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một vòng tròn màu để bạn có thể pha trộn các sắc thái tinh khiết một cách chính xác và tạo ra màu xám chính xác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75ad04ed7b_1_14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275ad04ed7b_1_14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9f819a816c_1_1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9f819a816c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9f819a816c_1_2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9f819a816c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9f819a816c_1_3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9f819a816c_1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c35b48c1c5_0_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c35b48c1c5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6fea9e577d_0_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6fea9e577d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6fea9e577d_0_5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6fea9e577d_0_5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0.xml"/><Relationship Id="rId3"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image" Target="../media/image2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8.xml"/><Relationship Id="rId3" Type="http://schemas.openxmlformats.org/officeDocument/2006/relationships/image" Target="../media/image15.pn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 Id="rId3" Type="http://schemas.openxmlformats.org/officeDocument/2006/relationships/image" Target="../media/image24.jp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17.jpg"/><Relationship Id="rId4" Type="http://schemas.openxmlformats.org/officeDocument/2006/relationships/image" Target="../media/image1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29.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 Id="rId3" Type="http://schemas.openxmlformats.org/officeDocument/2006/relationships/image" Target="../media/image2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9.xml"/><Relationship Id="rId3" Type="http://schemas.openxmlformats.org/officeDocument/2006/relationships/image" Target="../media/image15.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s://www.instagram.com/sweetgrass_beads/" TargetMode="External"/><Relationship Id="rId4" Type="http://schemas.openxmlformats.org/officeDocument/2006/relationships/image" Target="../media/image6.jpg"/><Relationship Id="rId5"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tawnychatmon/" TargetMode="External"/><Relationship Id="rId4" Type="http://schemas.openxmlformats.org/officeDocument/2006/relationships/image" Target="../media/image4.png"/><Relationship Id="rId5" Type="http://schemas.openxmlformats.org/officeDocument/2006/relationships/image" Target="../media/image8.jpg"/><Relationship Id="rId6" Type="http://schemas.openxmlformats.org/officeDocument/2006/relationships/hyperlink" Target="http://drive.google.com/file/d/1sX_AoTrJhYmT8XV3LxUt875x1p4S8lRx/view" TargetMode="External"/><Relationship Id="rId7"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instagram.com/sturgemollyart/" TargetMode="Externa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p:cNvPicPr preferRelativeResize="0"/>
          <p:nvPr/>
        </p:nvPicPr>
        <p:blipFill>
          <a:blip r:embed="rId3">
            <a:alphaModFix/>
          </a:blip>
          <a:stretch>
            <a:fillRect/>
          </a:stretch>
        </p:blipFill>
        <p:spPr>
          <a:xfrm>
            <a:off x="0" y="-9"/>
            <a:ext cx="9143997" cy="6858010"/>
          </a:xfrm>
          <a:prstGeom prst="rect">
            <a:avLst/>
          </a:prstGeom>
          <a:noFill/>
          <a:ln>
            <a:noFill/>
          </a:ln>
        </p:spPr>
      </p:pic>
      <p:sp>
        <p:nvSpPr>
          <p:cNvPr id="116" name="Google Shape;116;p26"/>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17" name="Google Shape;117;p26"/>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18" name="Google Shape;118;p26"/>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19" name="Google Shape;119;p26"/>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20" name="Google Shape;120;p26"/>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21" name="Google Shape;121;p26"/>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22" name="Google Shape;122;p26"/>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5"/>
          <p:cNvPicPr preferRelativeResize="0"/>
          <p:nvPr/>
        </p:nvPicPr>
        <p:blipFill>
          <a:blip r:embed="rId3">
            <a:alphaModFix/>
          </a:blip>
          <a:stretch>
            <a:fillRect/>
          </a:stretch>
        </p:blipFill>
        <p:spPr>
          <a:xfrm>
            <a:off x="0" y="0"/>
            <a:ext cx="5143500" cy="6858000"/>
          </a:xfrm>
          <a:prstGeom prst="rect">
            <a:avLst/>
          </a:prstGeom>
          <a:noFill/>
          <a:ln>
            <a:noFill/>
          </a:ln>
        </p:spPr>
      </p:pic>
      <p:sp>
        <p:nvSpPr>
          <p:cNvPr id="177" name="Google Shape;177;p35"/>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November 7th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id="182" name="Google Shape;182;p36"/>
          <p:cNvPicPr preferRelativeResize="0"/>
          <p:nvPr/>
        </p:nvPicPr>
        <p:blipFill>
          <a:blip r:embed="rId3">
            <a:alphaModFix/>
          </a:blip>
          <a:stretch>
            <a:fillRect/>
          </a:stretch>
        </p:blipFill>
        <p:spPr>
          <a:xfrm>
            <a:off x="0" y="0"/>
            <a:ext cx="5143500" cy="6858000"/>
          </a:xfrm>
          <a:prstGeom prst="rect">
            <a:avLst/>
          </a:prstGeom>
          <a:noFill/>
          <a:ln>
            <a:noFill/>
          </a:ln>
        </p:spPr>
      </p:pic>
      <p:sp>
        <p:nvSpPr>
          <p:cNvPr id="183" name="Google Shape;183;p36"/>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November 7th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graphicFrame>
        <p:nvGraphicFramePr>
          <p:cNvPr id="192" name="Google Shape;192;p38"/>
          <p:cNvGraphicFramePr/>
          <p:nvPr/>
        </p:nvGraphicFramePr>
        <p:xfrm>
          <a:off x="234800" y="0"/>
          <a:ext cx="3000000" cy="3000000"/>
        </p:xfrm>
        <a:graphic>
          <a:graphicData uri="http://schemas.openxmlformats.org/drawingml/2006/table">
            <a:tbl>
              <a:tblPr>
                <a:noFill/>
                <a:tableStyleId>{6E87F212-0980-42E6-87A8-0DDA3561AF9B}</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graphicFrame>
        <p:nvGraphicFramePr>
          <p:cNvPr id="197" name="Google Shape;197;p39"/>
          <p:cNvGraphicFramePr/>
          <p:nvPr/>
        </p:nvGraphicFramePr>
        <p:xfrm>
          <a:off x="200" y="0"/>
          <a:ext cx="3000000" cy="3000000"/>
        </p:xfrm>
        <a:graphic>
          <a:graphicData uri="http://schemas.openxmlformats.org/drawingml/2006/table">
            <a:tbl>
              <a:tblPr>
                <a:noFill/>
                <a:tableStyleId>{DB5F44EB-D0B1-4154-A4B0-C3ECCFDD2054}</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descr="All text" id="202" name="Google Shape;202;p40"/>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03" name="Google Shape;203;p40"/>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04" name="Google Shape;204;p40"/>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05" name="Google Shape;205;p40"/>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06" name="Google Shape;206;p40"/>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07" name="Google Shape;207;p40"/>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08" name="Google Shape;208;p40"/>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42"/>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Paint a </a:t>
            </a:r>
            <a:r>
              <a:rPr b="1" lang="en" sz="3800">
                <a:solidFill>
                  <a:srgbClr val="00FF00"/>
                </a:solidFill>
                <a:latin typeface="Average"/>
                <a:ea typeface="Average"/>
                <a:cs typeface="Average"/>
                <a:sym typeface="Average"/>
              </a:rPr>
              <a:t>colour wheel</a:t>
            </a:r>
            <a:r>
              <a:rPr lang="en" sz="3800">
                <a:solidFill>
                  <a:srgbClr val="B7B7B7"/>
                </a:solidFill>
                <a:latin typeface="Average"/>
                <a:ea typeface="Average"/>
                <a:cs typeface="Average"/>
                <a:sym typeface="Average"/>
              </a:rPr>
              <a:t> so that you become good at mixing pure hues accurately, and creating accurate greys</a:t>
            </a:r>
            <a:endParaRPr sz="3800">
              <a:solidFill>
                <a:srgbClr val="B7B7B7"/>
              </a:solidFill>
              <a:latin typeface="Average"/>
              <a:ea typeface="Average"/>
              <a:cs typeface="Average"/>
              <a:sym typeface="Average"/>
            </a:endParaRPr>
          </a:p>
        </p:txBody>
      </p:sp>
      <p:sp>
        <p:nvSpPr>
          <p:cNvPr descr="Translations" id="218" name="Google Shape;218;p42"/>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برسم عجلة الألوان حتى تصبح جيدًا في مزج الألوان النقية بدقة وإنشاء درجات اللون الرمادي الدقيقة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画一个色轮，这样你就能熟练地混合纯色，并调出准确的灰色。</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یک چرخه رنگ بکشید تا در ترکیب دقیق رنگ‌های خالص و ایجاد خاکستری‌های دقیق مهارت پیدا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Male einen Farbkreis, damit du reine Farbtöne präzise mischen und genaue Grautöne erzeugen kannst.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एक रंग चक्र बनाएं ताकि आप शुद्ध रंगों को सटीक रूप से मिश्रित करने और सटीक ग्रे रंग बनाने में कुशल बन सकें</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순수한 색조를 정확하게 혼합하고 정확한 회색을 만드는 데 능숙해지도록 색상 휠을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Çerxekî rengan boyax bike da ku tu di tevlihevkirina rengên saf de bi awayekî rast û afirandina gewrên rast de jêhatî bibî.</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Нацртајте коло боја како бисте постали добри у прецизном мешању чистих нијанси и стварању прецизних сивих тонова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Pinta una rueda de colores para que mejores tu habilidad para mezclar tonos puros con precisión y crear grises exactos.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Kulayan ang isang color wheel upang maging mahusay ka sa paghahalo ng mga purong kulay nang tumpak, at lumikha ng tumpak na mga kulay abo</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Намалюйте колірне коло, щоб навчитися точно змішувати чисті відтінки та створювати точні сірі відтінки.</a:t>
            </a:r>
            <a:endParaRPr sz="1600">
              <a:solidFill>
                <a:srgbClr val="AAAAAA"/>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3"/>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3"/>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4"/>
          <p:cNvSpPr txBox="1"/>
          <p:nvPr/>
        </p:nvSpPr>
        <p:spPr>
          <a:xfrm>
            <a:off x="0" y="-450"/>
            <a:ext cx="9144000" cy="1829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Tips for mixing paint </a:t>
            </a:r>
            <a:endParaRPr sz="5500">
              <a:solidFill>
                <a:srgbClr val="FFFFFF"/>
              </a:solidFill>
              <a:latin typeface="Oswald"/>
              <a:ea typeface="Oswald"/>
              <a:cs typeface="Oswald"/>
              <a:sym typeface="Oswald"/>
            </a:endParaRPr>
          </a:p>
          <a:p>
            <a:pPr indent="0" lvl="0" marL="0" rtl="0" algn="ctr">
              <a:spcBef>
                <a:spcPts val="0"/>
              </a:spcBef>
              <a:spcAft>
                <a:spcPts val="0"/>
              </a:spcAft>
              <a:buNone/>
            </a:pPr>
            <a:r>
              <a:rPr lang="en" sz="5500">
                <a:solidFill>
                  <a:srgbClr val="FFFFFF"/>
                </a:solidFill>
                <a:latin typeface="Oswald"/>
                <a:ea typeface="Oswald"/>
                <a:cs typeface="Oswald"/>
                <a:sym typeface="Oswald"/>
              </a:rPr>
              <a:t>🖌️🎨</a:t>
            </a:r>
            <a:endParaRPr sz="5500">
              <a:solidFill>
                <a:srgbClr val="FFFFFF"/>
              </a:solidFill>
              <a:latin typeface="Oswald"/>
              <a:ea typeface="Oswald"/>
              <a:cs typeface="Oswald"/>
              <a:sym typeface="Oswald"/>
            </a:endParaRPr>
          </a:p>
        </p:txBody>
      </p:sp>
      <p:sp>
        <p:nvSpPr>
          <p:cNvPr descr="Translations" id="230" name="Google Shape;230;p44"/>
          <p:cNvSpPr txBox="1"/>
          <p:nvPr/>
        </p:nvSpPr>
        <p:spPr>
          <a:xfrm>
            <a:off x="0" y="1828800"/>
            <a:ext cx="9144000" cy="502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نصائح لخلط الطلاء</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调色技巧</a:t>
            </a:r>
            <a:endParaRPr sz="1900">
              <a:solidFill>
                <a:srgbClr val="AAAAAA"/>
              </a:solidFill>
              <a:latin typeface="Average"/>
              <a:ea typeface="Average"/>
              <a:cs typeface="Average"/>
              <a:sym typeface="Average"/>
            </a:endParaRPr>
          </a:p>
          <a:p>
            <a:pPr indent="0" lvl="0" marL="0" rtl="1" algn="ctr">
              <a:spcBef>
                <a:spcPts val="1000"/>
              </a:spcBef>
              <a:spcAft>
                <a:spcPts val="0"/>
              </a:spcAft>
              <a:buNone/>
            </a:pPr>
            <a:r>
              <a:rPr lang="en" sz="1900">
                <a:solidFill>
                  <a:srgbClr val="AAAAAA"/>
                </a:solidFill>
                <a:latin typeface="Average"/>
                <a:ea typeface="Average"/>
                <a:cs typeface="Average"/>
                <a:sym typeface="Average"/>
              </a:rPr>
              <a:t>نکاتی برای ترکیب رنگ</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Tipps zum Anmischen von Farbe</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पेंट मिश्रण के लिए सुझाव</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페인트 혼합을 위한 팁</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Serişteyên ji bo tevlihevkirina boyaxê</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Савети за мешање боја</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Consejos para mezclar pintura</a:t>
            </a:r>
            <a:endParaRPr sz="1900">
              <a:solidFill>
                <a:srgbClr val="AAAAAA"/>
              </a:solidFill>
              <a:latin typeface="Average"/>
              <a:ea typeface="Average"/>
              <a:cs typeface="Average"/>
              <a:sym typeface="Average"/>
            </a:endParaRPr>
          </a:p>
          <a:p>
            <a:pPr indent="0" lvl="0" marL="0" rtl="0" algn="ctr">
              <a:spcBef>
                <a:spcPts val="1000"/>
              </a:spcBef>
              <a:spcAft>
                <a:spcPts val="0"/>
              </a:spcAft>
              <a:buNone/>
            </a:pPr>
            <a:r>
              <a:rPr lang="en" sz="1900">
                <a:solidFill>
                  <a:srgbClr val="AAAAAA"/>
                </a:solidFill>
                <a:latin typeface="Average"/>
                <a:ea typeface="Average"/>
                <a:cs typeface="Average"/>
                <a:sym typeface="Average"/>
              </a:rPr>
              <a:t>Mga tip para sa paghahalo ng pintura</a:t>
            </a:r>
            <a:endParaRPr sz="1900">
              <a:solidFill>
                <a:srgbClr val="AAAAAA"/>
              </a:solidFill>
              <a:latin typeface="Average"/>
              <a:ea typeface="Average"/>
              <a:cs typeface="Average"/>
              <a:sym typeface="Average"/>
            </a:endParaRPr>
          </a:p>
          <a:p>
            <a:pPr indent="0" lvl="0" marL="0" rtl="0" algn="ctr">
              <a:spcBef>
                <a:spcPts val="1000"/>
              </a:spcBef>
              <a:spcAft>
                <a:spcPts val="1000"/>
              </a:spcAft>
              <a:buNone/>
            </a:pPr>
            <a:r>
              <a:rPr lang="en" sz="1900">
                <a:solidFill>
                  <a:srgbClr val="AAAAAA"/>
                </a:solidFill>
                <a:latin typeface="Average"/>
                <a:ea typeface="Average"/>
                <a:cs typeface="Average"/>
                <a:sym typeface="Average"/>
              </a:rPr>
              <a:t>Поради щодо змішування фарби</a:t>
            </a:r>
            <a:endParaRPr sz="3900">
              <a:solidFill>
                <a:srgbClr val="CACAC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7"/>
          <p:cNvPicPr preferRelativeResize="0"/>
          <p:nvPr/>
        </p:nvPicPr>
        <p:blipFill>
          <a:blip r:embed="rId3">
            <a:alphaModFix/>
          </a:blip>
          <a:stretch>
            <a:fillRect/>
          </a:stretch>
        </p:blipFill>
        <p:spPr>
          <a:xfrm>
            <a:off x="0" y="0"/>
            <a:ext cx="5013198" cy="6858000"/>
          </a:xfrm>
          <a:prstGeom prst="rect">
            <a:avLst/>
          </a:prstGeom>
          <a:noFill/>
          <a:ln>
            <a:noFill/>
          </a:ln>
        </p:spPr>
      </p:pic>
      <p:sp>
        <p:nvSpPr>
          <p:cNvPr id="128" name="Google Shape;128;p27"/>
          <p:cNvSpPr txBox="1"/>
          <p:nvPr/>
        </p:nvSpPr>
        <p:spPr>
          <a:xfrm>
            <a:off x="5013198" y="0"/>
            <a:ext cx="4130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Advait Abhilash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descr="Translations" id="235" name="Google Shape;235;p45"/>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2200">
                <a:solidFill>
                  <a:srgbClr val="AAAAAA"/>
                </a:solidFill>
                <a:latin typeface="Average"/>
                <a:ea typeface="Average"/>
                <a:cs typeface="Average"/>
                <a:sym typeface="Average"/>
              </a:rPr>
              <a:t>قم بخلط الطلاء على لوحة الألوان الخاصة بك.</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在调色板上混合颜料。</a:t>
            </a:r>
            <a:endParaRPr sz="2200">
              <a:solidFill>
                <a:srgbClr val="AAAAAA"/>
              </a:solidFill>
              <a:latin typeface="Average"/>
              <a:ea typeface="Average"/>
              <a:cs typeface="Average"/>
              <a:sym typeface="Average"/>
            </a:endParaRPr>
          </a:p>
          <a:p>
            <a:pPr indent="0" lvl="0" marL="0" rtl="1" algn="r">
              <a:spcBef>
                <a:spcPts val="1000"/>
              </a:spcBef>
              <a:spcAft>
                <a:spcPts val="0"/>
              </a:spcAft>
              <a:buNone/>
            </a:pPr>
            <a:r>
              <a:rPr lang="en" sz="2200">
                <a:solidFill>
                  <a:srgbClr val="AAAAAA"/>
                </a:solidFill>
                <a:latin typeface="Average"/>
                <a:ea typeface="Average"/>
                <a:cs typeface="Average"/>
                <a:sym typeface="Average"/>
              </a:rPr>
              <a:t>رنگ را روی پالت خود مخلوط کنید.</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Mische die Farben auf deiner Palette.</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अपने पैलेट पर रंग मिलाएं।</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팔레트에 페인트를 섞습니다.</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Boyaxê li ser paleta xwe tevlihev bikin.</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Помешајте боје на палети.</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Mezcla la pintura en tu paleta.</a:t>
            </a:r>
            <a:endParaRPr sz="2200">
              <a:solidFill>
                <a:srgbClr val="AAAAAA"/>
              </a:solidFill>
              <a:latin typeface="Average"/>
              <a:ea typeface="Average"/>
              <a:cs typeface="Average"/>
              <a:sym typeface="Average"/>
            </a:endParaRPr>
          </a:p>
          <a:p>
            <a:pPr indent="0" lvl="0" marL="0" rtl="0" algn="l">
              <a:spcBef>
                <a:spcPts val="1000"/>
              </a:spcBef>
              <a:spcAft>
                <a:spcPts val="0"/>
              </a:spcAft>
              <a:buNone/>
            </a:pPr>
            <a:r>
              <a:rPr lang="en" sz="2200">
                <a:solidFill>
                  <a:srgbClr val="AAAAAA"/>
                </a:solidFill>
                <a:latin typeface="Average"/>
                <a:ea typeface="Average"/>
                <a:cs typeface="Average"/>
                <a:sym typeface="Average"/>
              </a:rPr>
              <a:t>Paghaluin ang pintura sa iyong palette.</a:t>
            </a:r>
            <a:endParaRPr sz="2200">
              <a:solidFill>
                <a:srgbClr val="AAAAAA"/>
              </a:solidFill>
              <a:latin typeface="Average"/>
              <a:ea typeface="Average"/>
              <a:cs typeface="Average"/>
              <a:sym typeface="Average"/>
            </a:endParaRPr>
          </a:p>
          <a:p>
            <a:pPr indent="0" lvl="0" marL="0" rtl="0" algn="l">
              <a:spcBef>
                <a:spcPts val="1000"/>
              </a:spcBef>
              <a:spcAft>
                <a:spcPts val="1000"/>
              </a:spcAft>
              <a:buNone/>
            </a:pPr>
            <a:r>
              <a:rPr lang="en" sz="2200">
                <a:solidFill>
                  <a:srgbClr val="AAAAAA"/>
                </a:solidFill>
                <a:latin typeface="Average"/>
                <a:ea typeface="Average"/>
                <a:cs typeface="Average"/>
                <a:sym typeface="Average"/>
              </a:rPr>
              <a:t>Змішайте фарбу на палітрі.</a:t>
            </a:r>
            <a:endParaRPr sz="3100">
              <a:solidFill>
                <a:srgbClr val="AAAAAA"/>
              </a:solidFill>
              <a:latin typeface="Average"/>
              <a:ea typeface="Average"/>
              <a:cs typeface="Average"/>
              <a:sym typeface="Average"/>
            </a:endParaRPr>
          </a:p>
        </p:txBody>
      </p:sp>
      <p:grpSp>
        <p:nvGrpSpPr>
          <p:cNvPr id="236" name="Google Shape;236;p45"/>
          <p:cNvGrpSpPr/>
          <p:nvPr/>
        </p:nvGrpSpPr>
        <p:grpSpPr>
          <a:xfrm>
            <a:off x="0" y="0"/>
            <a:ext cx="4572000" cy="6648448"/>
            <a:chOff x="0" y="0"/>
            <a:chExt cx="4572000" cy="6648448"/>
          </a:xfrm>
        </p:grpSpPr>
        <p:sp>
          <p:nvSpPr>
            <p:cNvPr id="237" name="Google Shape;237;p45"/>
            <p:cNvSpPr txBox="1"/>
            <p:nvPr/>
          </p:nvSpPr>
          <p:spPr>
            <a:xfrm>
              <a:off x="0" y="0"/>
              <a:ext cx="4572000" cy="250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700">
                  <a:solidFill>
                    <a:srgbClr val="FFFFFF"/>
                  </a:solidFill>
                  <a:latin typeface="Oswald"/>
                  <a:ea typeface="Oswald"/>
                  <a:cs typeface="Oswald"/>
                  <a:sym typeface="Oswald"/>
                </a:rPr>
                <a:t>Mix paint on your </a:t>
              </a:r>
              <a:r>
                <a:rPr lang="en" sz="3700">
                  <a:solidFill>
                    <a:srgbClr val="00FF00"/>
                  </a:solidFill>
                  <a:latin typeface="Oswald"/>
                  <a:ea typeface="Oswald"/>
                  <a:cs typeface="Oswald"/>
                  <a:sym typeface="Oswald"/>
                </a:rPr>
                <a:t>palette</a:t>
              </a:r>
              <a:endParaRPr sz="3700">
                <a:solidFill>
                  <a:srgbClr val="00FF00"/>
                </a:solidFill>
                <a:latin typeface="Oswald"/>
                <a:ea typeface="Oswald"/>
                <a:cs typeface="Oswald"/>
                <a:sym typeface="Oswald"/>
              </a:endParaRPr>
            </a:p>
            <a:p>
              <a:pPr indent="0" lvl="0" marL="0" rtl="0" algn="ctr">
                <a:spcBef>
                  <a:spcPts val="0"/>
                </a:spcBef>
                <a:spcAft>
                  <a:spcPts val="0"/>
                </a:spcAft>
                <a:buNone/>
              </a:pPr>
              <a:r>
                <a:t/>
              </a:r>
              <a:endParaRPr sz="2500">
                <a:solidFill>
                  <a:srgbClr val="B7B7B7"/>
                </a:solidFill>
                <a:latin typeface="Average"/>
                <a:ea typeface="Average"/>
                <a:cs typeface="Average"/>
                <a:sym typeface="Average"/>
              </a:endParaRPr>
            </a:p>
            <a:p>
              <a:pPr indent="0" lvl="0" marL="0" rtl="0" algn="ctr">
                <a:spcBef>
                  <a:spcPts val="0"/>
                </a:spcBef>
                <a:spcAft>
                  <a:spcPts val="0"/>
                </a:spcAft>
                <a:buNone/>
              </a:pPr>
              <a:r>
                <a:rPr lang="en" sz="2500">
                  <a:solidFill>
                    <a:srgbClr val="B7B7B7"/>
                  </a:solidFill>
                  <a:latin typeface="Average"/>
                  <a:ea typeface="Average"/>
                  <a:cs typeface="Average"/>
                  <a:sym typeface="Average"/>
                </a:rPr>
                <a:t>Don’t mix paint on your painting</a:t>
              </a:r>
              <a:endParaRPr sz="2500">
                <a:solidFill>
                  <a:srgbClr val="B7B7B7"/>
                </a:solidFill>
                <a:latin typeface="Average"/>
                <a:ea typeface="Average"/>
                <a:cs typeface="Average"/>
                <a:sym typeface="Average"/>
              </a:endParaRPr>
            </a:p>
          </p:txBody>
        </p:sp>
        <p:pic>
          <p:nvPicPr>
            <p:cNvPr id="238" name="Google Shape;238;p45"/>
            <p:cNvPicPr preferRelativeResize="0"/>
            <p:nvPr/>
          </p:nvPicPr>
          <p:blipFill>
            <a:blip r:embed="rId3">
              <a:alphaModFix/>
            </a:blip>
            <a:stretch>
              <a:fillRect/>
            </a:stretch>
          </p:blipFill>
          <p:spPr>
            <a:xfrm>
              <a:off x="214900" y="2506250"/>
              <a:ext cx="4142198" cy="4142198"/>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6"/>
          <p:cNvSpPr txBox="1"/>
          <p:nvPr/>
        </p:nvSpPr>
        <p:spPr>
          <a:xfrm>
            <a:off x="0" y="0"/>
            <a:ext cx="4117500" cy="2940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It is easier to accurately mix a </a:t>
            </a:r>
            <a:r>
              <a:rPr lang="en" sz="3000">
                <a:solidFill>
                  <a:srgbClr val="00FF00"/>
                </a:solidFill>
                <a:latin typeface="Oswald"/>
                <a:ea typeface="Oswald"/>
                <a:cs typeface="Oswald"/>
                <a:sym typeface="Oswald"/>
              </a:rPr>
              <a:t>small amount</a:t>
            </a:r>
            <a:r>
              <a:rPr lang="en" sz="3000">
                <a:solidFill>
                  <a:srgbClr val="FFFFFF"/>
                </a:solidFill>
                <a:latin typeface="Oswald"/>
                <a:ea typeface="Oswald"/>
                <a:cs typeface="Oswald"/>
                <a:sym typeface="Oswald"/>
              </a:rPr>
              <a:t> of paint with a </a:t>
            </a:r>
            <a:r>
              <a:rPr lang="en" sz="3000">
                <a:solidFill>
                  <a:srgbClr val="00FF00"/>
                </a:solidFill>
                <a:latin typeface="Oswald"/>
                <a:ea typeface="Oswald"/>
                <a:cs typeface="Oswald"/>
                <a:sym typeface="Oswald"/>
              </a:rPr>
              <a:t>palette knife</a:t>
            </a:r>
            <a:r>
              <a:rPr lang="en" sz="3000">
                <a:solidFill>
                  <a:srgbClr val="FFFFFF"/>
                </a:solidFill>
                <a:latin typeface="Oswald"/>
                <a:ea typeface="Oswald"/>
                <a:cs typeface="Oswald"/>
                <a:sym typeface="Oswald"/>
              </a:rPr>
              <a:t>…</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FFFFFF"/>
              </a:solidFill>
              <a:latin typeface="Oswald"/>
              <a:ea typeface="Oswald"/>
              <a:cs typeface="Oswald"/>
              <a:sym typeface="Oswald"/>
            </a:endParaRPr>
          </a:p>
          <a:p>
            <a:pPr indent="0" lvl="0" marL="0" rtl="0" algn="ctr">
              <a:spcBef>
                <a:spcPts val="0"/>
              </a:spcBef>
              <a:spcAft>
                <a:spcPts val="0"/>
              </a:spcAft>
              <a:buNone/>
            </a:pPr>
            <a:r>
              <a:rPr lang="en" sz="3000">
                <a:solidFill>
                  <a:srgbClr val="B7B7B7"/>
                </a:solidFill>
                <a:latin typeface="Average"/>
                <a:ea typeface="Average"/>
                <a:cs typeface="Average"/>
                <a:sym typeface="Average"/>
              </a:rPr>
              <a:t> …than a great </a:t>
            </a:r>
            <a:r>
              <a:rPr b="1" lang="en" sz="3000">
                <a:solidFill>
                  <a:srgbClr val="E06666"/>
                </a:solidFill>
                <a:latin typeface="Average"/>
                <a:ea typeface="Average"/>
                <a:cs typeface="Average"/>
                <a:sym typeface="Average"/>
              </a:rPr>
              <a:t>big blob</a:t>
            </a:r>
            <a:r>
              <a:rPr lang="en" sz="3000">
                <a:solidFill>
                  <a:srgbClr val="B7B7B7"/>
                </a:solidFill>
                <a:latin typeface="Average"/>
                <a:ea typeface="Average"/>
                <a:cs typeface="Average"/>
                <a:sym typeface="Average"/>
              </a:rPr>
              <a:t> with a </a:t>
            </a:r>
            <a:r>
              <a:rPr b="1" lang="en" sz="3000">
                <a:solidFill>
                  <a:srgbClr val="E06666"/>
                </a:solidFill>
                <a:latin typeface="Average"/>
                <a:ea typeface="Average"/>
                <a:cs typeface="Average"/>
                <a:sym typeface="Average"/>
              </a:rPr>
              <a:t>brush</a:t>
            </a:r>
            <a:endParaRPr sz="3000">
              <a:solidFill>
                <a:srgbClr val="B7B7B7"/>
              </a:solidFill>
              <a:latin typeface="Average"/>
              <a:ea typeface="Average"/>
              <a:cs typeface="Average"/>
              <a:sym typeface="Average"/>
            </a:endParaRPr>
          </a:p>
        </p:txBody>
      </p:sp>
      <p:sp>
        <p:nvSpPr>
          <p:cNvPr descr="Translations" id="244" name="Google Shape;244;p46"/>
          <p:cNvSpPr txBox="1"/>
          <p:nvPr/>
        </p:nvSpPr>
        <p:spPr>
          <a:xfrm>
            <a:off x="4117500" y="49267"/>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من الأسهل خلط كمية صغيرة من الطلاء بدقة باستخدام سكين اللوحة بدلاً من خلط كمية كبيرة باستخدام فرشاة.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用调色刀精确混合少量颜料比用画笔混合一大坨颜料要容易得多。</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مخلوط کردن دقیق مقدار کمی رنگ با کاردک پالت آسان‌تر از مخلوط کردن یک لکه بزرگ رنگ با قلم‌مو است.</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Mit einem Malmesser lässt sich eine kleine Menge Farbe präziser vermischen als ein großer Klecks mit einem Pinsel.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पैलेट चाकू से थोड़ी मात्रा में रंग को सही ढंग से मिलाना, ब्रश से बड़ी मात्रा में रंग मिलाने से कहीं अधिक आसान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팔레트 나이프로 적은 양의 페인트를 정확하게 섞는 것이 붓으로 큰 덩어리를 섞는 것보다 쉽습니다.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Tevlihevkirina mîqdareke piçûk a boyaxê bi kêrê paletê ji tevlihevkirina lekeyeke mezin a boyaxê bi firçeyê hêsantir 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Лакше је прецизно помешати малу количину боје шпатулом него велику мрљу четком.</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Es más fácil mezclar con precisión una pequeña cantidad de pintura con una espátula que una gran cantidad con un pincel.</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Mas madaling ihalo nang tumpak ang isang maliit na halaga ng pintura gamit ang isang palette knife kaysa sa isang malaking patak na may brush.</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Легше точно змішати невелику кількість фарби шпателем для мастихіна, ніж велику краплю пензлем.</a:t>
            </a:r>
            <a:endParaRPr sz="1800">
              <a:solidFill>
                <a:srgbClr val="AAAAAA"/>
              </a:solidFill>
              <a:latin typeface="Average"/>
              <a:ea typeface="Average"/>
              <a:cs typeface="Average"/>
              <a:sym typeface="Average"/>
            </a:endParaRPr>
          </a:p>
        </p:txBody>
      </p:sp>
      <p:pic>
        <p:nvPicPr>
          <p:cNvPr id="245" name="Google Shape;245;p46"/>
          <p:cNvPicPr preferRelativeResize="0"/>
          <p:nvPr/>
        </p:nvPicPr>
        <p:blipFill>
          <a:blip r:embed="rId3">
            <a:alphaModFix/>
          </a:blip>
          <a:stretch>
            <a:fillRect/>
          </a:stretch>
        </p:blipFill>
        <p:spPr>
          <a:xfrm>
            <a:off x="223813" y="2940475"/>
            <a:ext cx="3669873" cy="3669873"/>
          </a:xfrm>
          <a:prstGeom prst="rect">
            <a:avLst/>
          </a:prstGeom>
          <a:noFill/>
          <a:ln>
            <a:noFill/>
          </a:ln>
        </p:spPr>
      </p:pic>
      <p:sp>
        <p:nvSpPr>
          <p:cNvPr id="246" name="Google Shape;246;p46"/>
          <p:cNvSpPr txBox="1"/>
          <p:nvPr/>
        </p:nvSpPr>
        <p:spPr>
          <a:xfrm>
            <a:off x="223825" y="5502150"/>
            <a:ext cx="3000000" cy="1108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 sz="6000">
                <a:solidFill>
                  <a:srgbClr val="E06666"/>
                </a:solidFill>
                <a:latin typeface="Average"/>
                <a:ea typeface="Average"/>
                <a:cs typeface="Average"/>
                <a:sym typeface="Average"/>
              </a:rPr>
              <a:t>NOPE</a:t>
            </a:r>
            <a:r>
              <a:rPr b="1" lang="en" sz="3600">
                <a:solidFill>
                  <a:srgbClr val="E06666"/>
                </a:solidFill>
                <a:latin typeface="Average"/>
                <a:ea typeface="Average"/>
                <a:cs typeface="Average"/>
                <a:sym typeface="Average"/>
              </a:rPr>
              <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Test </a:t>
            </a:r>
            <a:r>
              <a:rPr lang="en" sz="4800">
                <a:solidFill>
                  <a:srgbClr val="FFFFFF"/>
                </a:solidFill>
                <a:latin typeface="Oswald"/>
                <a:ea typeface="Oswald"/>
                <a:cs typeface="Oswald"/>
                <a:sym typeface="Oswald"/>
              </a:rPr>
              <a:t>your paint on something with the  </a:t>
            </a:r>
            <a:r>
              <a:rPr lang="en" sz="4800">
                <a:solidFill>
                  <a:srgbClr val="00FF00"/>
                </a:solidFill>
                <a:latin typeface="Oswald"/>
                <a:ea typeface="Oswald"/>
                <a:cs typeface="Oswald"/>
                <a:sym typeface="Oswald"/>
              </a:rPr>
              <a:t>same background </a:t>
            </a:r>
            <a:r>
              <a:rPr lang="en" sz="4800">
                <a:solidFill>
                  <a:srgbClr val="FFFFFF"/>
                </a:solidFill>
                <a:latin typeface="Oswald"/>
                <a:ea typeface="Oswald"/>
                <a:cs typeface="Oswald"/>
                <a:sym typeface="Oswald"/>
              </a:rPr>
              <a:t>colour as your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3600">
              <a:solidFill>
                <a:srgbClr val="B7B7B7"/>
              </a:solidFill>
              <a:latin typeface="Average"/>
              <a:ea typeface="Average"/>
              <a:cs typeface="Average"/>
              <a:sym typeface="Average"/>
            </a:endParaRPr>
          </a:p>
          <a:p>
            <a:pPr indent="0" lvl="0" marL="0" rtl="0" algn="ctr">
              <a:spcBef>
                <a:spcPts val="0"/>
              </a:spcBef>
              <a:spcAft>
                <a:spcPts val="0"/>
              </a:spcAft>
              <a:buNone/>
            </a:pPr>
            <a:r>
              <a:rPr lang="en" sz="3600">
                <a:solidFill>
                  <a:srgbClr val="B7B7B7"/>
                </a:solidFill>
                <a:latin typeface="Average"/>
                <a:ea typeface="Average"/>
                <a:cs typeface="Average"/>
                <a:sym typeface="Average"/>
              </a:rPr>
              <a:t>Otherwise you will be tricked by </a:t>
            </a:r>
            <a:r>
              <a:rPr b="1" lang="en" sz="3600">
                <a:solidFill>
                  <a:srgbClr val="00FF00"/>
                </a:solidFill>
                <a:latin typeface="Average"/>
                <a:ea typeface="Average"/>
                <a:cs typeface="Average"/>
                <a:sym typeface="Average"/>
              </a:rPr>
              <a:t>simultaneous contrast</a:t>
            </a:r>
            <a:r>
              <a:rPr lang="en" sz="3600">
                <a:solidFill>
                  <a:srgbClr val="B7B7B7"/>
                </a:solidFill>
                <a:latin typeface="Average"/>
                <a:ea typeface="Average"/>
                <a:cs typeface="Average"/>
                <a:sym typeface="Average"/>
              </a:rPr>
              <a:t> </a:t>
            </a:r>
            <a:endParaRPr sz="3600">
              <a:solidFill>
                <a:srgbClr val="B7B7B7"/>
              </a:solidFill>
              <a:latin typeface="Average"/>
              <a:ea typeface="Average"/>
              <a:cs typeface="Average"/>
              <a:sym typeface="Average"/>
            </a:endParaRPr>
          </a:p>
        </p:txBody>
      </p:sp>
      <p:sp>
        <p:nvSpPr>
          <p:cNvPr descr="Translations" id="252" name="Google Shape;252;p4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اختبر الطلاء على شيء له نفس لون الخلفية للرسمة الخاصة بك.</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先在与画作背景颜色相同的物体上测试颜料。</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رنگ خود را روی چیزی با رنگ زمینه مشابه نقاشی خود امتحان کنید.</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Testen Sie Ihre Farbe auf einem Untergrund mit der gleichen Hintergrundfarbe wie Ihr Gemälde.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अपने पेंट का परीक्षण किसी ऐसी चीज़ पर करें जिसका पृष्ठभूमि रंग आपकी पेंटिंग के रंग के समान हो।</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그림과 같은 배경색을 가진 물체에 페인트를 테스트해 보세요.</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Boyaxa xwe li ser tiştekî ku rengê paşxaneyê wekî tabloya te ye biceribîne.</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Тестирајте боју на нечему са истом бојом позадине као и ваша слика.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Prueba la pintura sobre una superficie con el mismo color de fondo que tu cuadro.</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Subukan ang iyong pintura sa isang bagay na may parehong kulay ng background sa iyong pagpipinta.</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Перевірте свою фарбу на чомусь із таким самим кольором фону, як і ваша картина.</a:t>
            </a:r>
            <a:endParaRPr sz="2050">
              <a:solidFill>
                <a:srgbClr val="AAAAA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8"/>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When you need to clean your palette, soak it in a thin layer of water and wipe into the </a:t>
            </a:r>
            <a:r>
              <a:rPr lang="en" sz="4300">
                <a:solidFill>
                  <a:srgbClr val="00FF00"/>
                </a:solidFill>
                <a:latin typeface="Oswald"/>
                <a:ea typeface="Oswald"/>
                <a:cs typeface="Oswald"/>
                <a:sym typeface="Oswald"/>
              </a:rPr>
              <a:t>garbage</a:t>
            </a:r>
            <a:r>
              <a:rPr lang="en" sz="4300">
                <a:solidFill>
                  <a:srgbClr val="FFFFFF"/>
                </a:solidFill>
                <a:latin typeface="Oswald"/>
                <a:ea typeface="Oswald"/>
                <a:cs typeface="Oswald"/>
                <a:sym typeface="Oswald"/>
              </a:rPr>
              <a:t>, </a:t>
            </a:r>
            <a:r>
              <a:rPr lang="en" sz="4300">
                <a:solidFill>
                  <a:srgbClr val="E06666"/>
                </a:solidFill>
                <a:latin typeface="Oswald"/>
                <a:ea typeface="Oswald"/>
                <a:cs typeface="Oswald"/>
                <a:sym typeface="Oswald"/>
              </a:rPr>
              <a:t>not the sink</a:t>
            </a:r>
            <a:endParaRPr sz="4300">
              <a:solidFill>
                <a:srgbClr val="E06666"/>
              </a:solidFill>
              <a:latin typeface="Oswald"/>
              <a:ea typeface="Oswald"/>
              <a:cs typeface="Oswald"/>
              <a:sym typeface="Oswald"/>
            </a:endParaRPr>
          </a:p>
          <a:p>
            <a:pPr indent="0" lvl="0" marL="0" rtl="0" algn="ctr">
              <a:spcBef>
                <a:spcPts val="0"/>
              </a:spcBef>
              <a:spcAft>
                <a:spcPts val="0"/>
              </a:spcAft>
              <a:buNone/>
            </a:pPr>
            <a:r>
              <a:t/>
            </a:r>
            <a:endParaRPr sz="4800">
              <a:solidFill>
                <a:srgbClr val="E06666"/>
              </a:solidFill>
              <a:latin typeface="Oswald"/>
              <a:ea typeface="Oswald"/>
              <a:cs typeface="Oswald"/>
              <a:sym typeface="Oswald"/>
            </a:endParaRPr>
          </a:p>
          <a:p>
            <a:pPr indent="0" lvl="0" marL="0" rtl="0" algn="ctr">
              <a:spcBef>
                <a:spcPts val="0"/>
              </a:spcBef>
              <a:spcAft>
                <a:spcPts val="0"/>
              </a:spcAft>
              <a:buNone/>
            </a:pPr>
            <a:r>
              <a:rPr lang="en" sz="7200">
                <a:solidFill>
                  <a:srgbClr val="E06666"/>
                </a:solidFill>
                <a:latin typeface="Oswald"/>
                <a:ea typeface="Oswald"/>
                <a:cs typeface="Oswald"/>
                <a:sym typeface="Oswald"/>
              </a:rPr>
              <a:t>🎨</a:t>
            </a:r>
            <a:r>
              <a:rPr lang="en" sz="7200">
                <a:solidFill>
                  <a:srgbClr val="00FF00"/>
                </a:solidFill>
                <a:latin typeface="Oswald"/>
                <a:ea typeface="Oswald"/>
                <a:cs typeface="Oswald"/>
                <a:sym typeface="Oswald"/>
              </a:rPr>
              <a:t>→</a:t>
            </a:r>
            <a:r>
              <a:rPr lang="en" sz="7200">
                <a:solidFill>
                  <a:srgbClr val="E06666"/>
                </a:solidFill>
                <a:latin typeface="Oswald"/>
                <a:ea typeface="Oswald"/>
                <a:cs typeface="Oswald"/>
                <a:sym typeface="Oswald"/>
              </a:rPr>
              <a:t>🗑️ </a:t>
            </a:r>
            <a:endParaRPr sz="7200">
              <a:solidFill>
                <a:srgbClr val="E06666"/>
              </a:solidFill>
              <a:latin typeface="Oswald"/>
              <a:ea typeface="Oswald"/>
              <a:cs typeface="Oswald"/>
              <a:sym typeface="Oswald"/>
            </a:endParaRPr>
          </a:p>
        </p:txBody>
      </p:sp>
      <p:sp>
        <p:nvSpPr>
          <p:cNvPr descr="Translations" id="258" name="Google Shape;258;p48"/>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عندما تحتاج إلى تنظيف لوح الألوان الخاص بك، انقعه في طبقة رقيقة من الماء ثم امسحه في سلة المهملات، وليس في الحوض</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清洗调色盘时，用薄薄一层水浸泡，然后将水擦入垃圾桶，而不是水槽。</a:t>
            </a:r>
            <a:endParaRPr sz="1500">
              <a:solidFill>
                <a:srgbClr val="AAAAAA"/>
              </a:solidFill>
              <a:latin typeface="Average"/>
              <a:ea typeface="Average"/>
              <a:cs typeface="Average"/>
              <a:sym typeface="Average"/>
            </a:endParaRPr>
          </a:p>
          <a:p>
            <a:pPr indent="0" lvl="0" marL="0" rtl="1" algn="r">
              <a:spcBef>
                <a:spcPts val="600"/>
              </a:spcBef>
              <a:spcAft>
                <a:spcPts val="0"/>
              </a:spcAft>
              <a:buNone/>
            </a:pPr>
            <a:r>
              <a:rPr lang="en" sz="1500">
                <a:solidFill>
                  <a:srgbClr val="AAAAAA"/>
                </a:solidFill>
                <a:latin typeface="Average"/>
                <a:ea typeface="Average"/>
                <a:cs typeface="Average"/>
                <a:sym typeface="Average"/>
              </a:rPr>
              <a:t>وقتی نیاز به تمیز کردن پالت خود دارید، آن را در یک لایه نازک آب خیس کنید و داخل سطل زباله، نه سینک ظرفشویی، پاک کنید.</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Wenn Sie Ihre Palette reinigen müssen, weichen Sie sie in einem dünnen Wasserfilm ein und wischen Sie sie im Mülleimer ab, nicht im Waschbecken.</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जब आपको अपने पैलेट को साफ करने की आवश्यकता हो, तो उसे पानी की एक पतली परत में भिगोएं और सिंक में नहीं, बल्कि कूड़ेदान में पोंछें</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팔레트를 세척해야 할 때는 얇은 물에 담가서 싱크대가 아닌 쓰레기통에 버리십시오.</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Dema ku pêdivî ye ku hûn paleta xwe paqij bikin, wê di qatek zirav a avê de bihêlin û bavêjin nav çopê, ne di lavaboyê de.</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Када треба да очистите палету, потопите је у танак слој воде и обришите у смеће, а не у судоперу.</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Cuando necesites limpiar tu paleta, sumérgela en una fina capa de agua y tírala a la basura, no al fregadero.</a:t>
            </a:r>
            <a:endParaRPr sz="1500">
              <a:solidFill>
                <a:srgbClr val="AAAAAA"/>
              </a:solidFill>
              <a:latin typeface="Average"/>
              <a:ea typeface="Average"/>
              <a:cs typeface="Average"/>
              <a:sym typeface="Average"/>
            </a:endParaRPr>
          </a:p>
          <a:p>
            <a:pPr indent="0" lvl="0" marL="0" rtl="0" algn="l">
              <a:spcBef>
                <a:spcPts val="600"/>
              </a:spcBef>
              <a:spcAft>
                <a:spcPts val="0"/>
              </a:spcAft>
              <a:buNone/>
            </a:pPr>
            <a:r>
              <a:rPr lang="en" sz="1500">
                <a:solidFill>
                  <a:srgbClr val="AAAAAA"/>
                </a:solidFill>
                <a:latin typeface="Average"/>
                <a:ea typeface="Average"/>
                <a:cs typeface="Average"/>
                <a:sym typeface="Average"/>
              </a:rPr>
              <a:t>Kapag kailangan mong linisin ang iyong palette, ibabad ito sa isang manipis na layer ng tubig at punasan sa basurahan, hindi sa lababo</a:t>
            </a:r>
            <a:endParaRPr sz="1500">
              <a:solidFill>
                <a:srgbClr val="AAAAAA"/>
              </a:solidFill>
              <a:latin typeface="Average"/>
              <a:ea typeface="Average"/>
              <a:cs typeface="Average"/>
              <a:sym typeface="Average"/>
            </a:endParaRPr>
          </a:p>
          <a:p>
            <a:pPr indent="0" lvl="0" marL="0" rtl="0" algn="l">
              <a:spcBef>
                <a:spcPts val="600"/>
              </a:spcBef>
              <a:spcAft>
                <a:spcPts val="600"/>
              </a:spcAft>
              <a:buNone/>
            </a:pPr>
            <a:r>
              <a:rPr lang="en" sz="1500">
                <a:solidFill>
                  <a:srgbClr val="AAAAAA"/>
                </a:solidFill>
                <a:latin typeface="Average"/>
                <a:ea typeface="Average"/>
                <a:cs typeface="Average"/>
                <a:sym typeface="Average"/>
              </a:rPr>
              <a:t>Коли вам потрібно почистити палітру, замочіть її в тонкому шарі води та протріть у смітник, а не в раковину.</a:t>
            </a:r>
            <a:endParaRPr sz="1950">
              <a:solidFill>
                <a:srgbClr val="AAAAA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9"/>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50"/>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Colour wheel</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 circle of coloured sections that shows the relationships between colours</a:t>
            </a:r>
            <a:endParaRPr sz="4800">
              <a:solidFill>
                <a:srgbClr val="FFFFFF"/>
              </a:solidFill>
              <a:latin typeface="Oswald"/>
              <a:ea typeface="Oswald"/>
              <a:cs typeface="Oswald"/>
              <a:sym typeface="Oswald"/>
            </a:endParaRPr>
          </a:p>
        </p:txBody>
      </p:sp>
      <p:sp>
        <p:nvSpPr>
          <p:cNvPr id="270" name="Google Shape;270;p50"/>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عجلة الألوان</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色轮</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چرخ رنگ</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컬러 휠</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Color wheel</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Колірне коло</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Rrota me ngjyra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Գունավոր անիվ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Kleurenwiel</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Roue chromatique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Farbrad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रंग का पहिया</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カラーホイール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Tekera rengîn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रङ व्हील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رنګ څرخ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ਰੰਗ ਦਾ ਚੱਕਰ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Roda de cores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Цветовое колесо</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midabka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rueda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Gurudumu la rangi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วงล้อสี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Renk tekerleği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Bánh xe màu</a:t>
            </a:r>
            <a:endParaRPr sz="1800">
              <a:solidFill>
                <a:schemeClr val="accent3"/>
              </a:solidFill>
              <a:latin typeface="Average"/>
              <a:ea typeface="Average"/>
              <a:cs typeface="Average"/>
              <a:sym typeface="Average"/>
            </a:endParaRPr>
          </a:p>
        </p:txBody>
      </p:sp>
      <p:pic>
        <p:nvPicPr>
          <p:cNvPr id="271" name="Google Shape;271;p50"/>
          <p:cNvPicPr preferRelativeResize="0"/>
          <p:nvPr/>
        </p:nvPicPr>
        <p:blipFill>
          <a:blip r:embed="rId3">
            <a:alphaModFix/>
          </a:blip>
          <a:stretch>
            <a:fillRect/>
          </a:stretch>
        </p:blipFill>
        <p:spPr>
          <a:xfrm>
            <a:off x="28740" y="3428998"/>
            <a:ext cx="3429000" cy="3429000"/>
          </a:xfrm>
          <a:prstGeom prst="rect">
            <a:avLst/>
          </a:prstGeom>
          <a:noFill/>
          <a:ln>
            <a:noFill/>
          </a:ln>
        </p:spPr>
      </p:pic>
      <p:pic>
        <p:nvPicPr>
          <p:cNvPr id="272" name="Google Shape;272;p50"/>
          <p:cNvPicPr preferRelativeResize="0"/>
          <p:nvPr/>
        </p:nvPicPr>
        <p:blipFill>
          <a:blip r:embed="rId4">
            <a:alphaModFix/>
          </a:blip>
          <a:stretch>
            <a:fillRect/>
          </a:stretch>
        </p:blipFill>
        <p:spPr>
          <a:xfrm>
            <a:off x="3476947" y="3429000"/>
            <a:ext cx="2619053" cy="3429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51"/>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Primary colour</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300">
                <a:solidFill>
                  <a:srgbClr val="AAAAAA"/>
                </a:solidFill>
                <a:latin typeface="Average"/>
                <a:ea typeface="Average"/>
                <a:cs typeface="Average"/>
                <a:sym typeface="Average"/>
              </a:rPr>
              <a:t>a colour that cannot be mixed using other colours, for example: </a:t>
            </a:r>
            <a:r>
              <a:rPr b="1" lang="en" sz="3300">
                <a:solidFill>
                  <a:srgbClr val="00FFFF"/>
                </a:solidFill>
                <a:latin typeface="Average"/>
                <a:ea typeface="Average"/>
                <a:cs typeface="Average"/>
                <a:sym typeface="Average"/>
              </a:rPr>
              <a:t>cyan</a:t>
            </a:r>
            <a:r>
              <a:rPr lang="en" sz="3300">
                <a:solidFill>
                  <a:srgbClr val="AAAAAA"/>
                </a:solidFill>
                <a:latin typeface="Average"/>
                <a:ea typeface="Average"/>
                <a:cs typeface="Average"/>
                <a:sym typeface="Average"/>
              </a:rPr>
              <a:t>, </a:t>
            </a:r>
            <a:r>
              <a:rPr b="1" lang="en" sz="3300">
                <a:solidFill>
                  <a:srgbClr val="FFFF00"/>
                </a:solidFill>
                <a:latin typeface="Average"/>
                <a:ea typeface="Average"/>
                <a:cs typeface="Average"/>
                <a:sym typeface="Average"/>
              </a:rPr>
              <a:t>yellow</a:t>
            </a:r>
            <a:r>
              <a:rPr lang="en" sz="3300">
                <a:solidFill>
                  <a:srgbClr val="AAAAAA"/>
                </a:solidFill>
                <a:latin typeface="Average"/>
                <a:ea typeface="Average"/>
                <a:cs typeface="Average"/>
                <a:sym typeface="Average"/>
              </a:rPr>
              <a:t>, and </a:t>
            </a:r>
            <a:r>
              <a:rPr b="1" lang="en" sz="3300">
                <a:solidFill>
                  <a:srgbClr val="FF00FF"/>
                </a:solidFill>
                <a:latin typeface="Average"/>
                <a:ea typeface="Average"/>
                <a:cs typeface="Average"/>
                <a:sym typeface="Average"/>
              </a:rPr>
              <a:t>magenta</a:t>
            </a:r>
            <a:endParaRPr b="1" sz="4500">
              <a:solidFill>
                <a:srgbClr val="FF00FF"/>
              </a:solidFill>
              <a:latin typeface="Oswald"/>
              <a:ea typeface="Oswald"/>
              <a:cs typeface="Oswald"/>
              <a:sym typeface="Oswald"/>
            </a:endParaRPr>
          </a:p>
        </p:txBody>
      </p:sp>
      <p:sp>
        <p:nvSpPr>
          <p:cNvPr id="278" name="Google Shape;278;p51"/>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اللون الأساسي</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原色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اولیه</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기본 색상</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Pangunahing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Основний колір</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primare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Առաջնային գույն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Primaire kleur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 primaire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Primärfarbe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原色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 bingehîn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لومړني رنګ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ਪ੍ਰਾਇਮਰੀ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 primária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Основной цвет</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Midabka aasaasiga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 primario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ya msingi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สีหลัก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Ana renk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cơ bản</a:t>
            </a:r>
            <a:endParaRPr sz="1800">
              <a:solidFill>
                <a:schemeClr val="accent3"/>
              </a:solidFill>
              <a:latin typeface="Average"/>
              <a:ea typeface="Average"/>
              <a:cs typeface="Average"/>
              <a:sym typeface="Average"/>
            </a:endParaRPr>
          </a:p>
        </p:txBody>
      </p:sp>
      <p:sp>
        <p:nvSpPr>
          <p:cNvPr id="279" name="Google Shape;279;p51"/>
          <p:cNvSpPr/>
          <p:nvPr/>
        </p:nvSpPr>
        <p:spPr>
          <a:xfrm>
            <a:off x="0" y="3406700"/>
            <a:ext cx="2031900" cy="3451200"/>
          </a:xfrm>
          <a:prstGeom prst="rect">
            <a:avLst/>
          </a:prstGeom>
          <a:solidFill>
            <a:srgbClr val="00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80" name="Google Shape;280;p51"/>
          <p:cNvSpPr/>
          <p:nvPr/>
        </p:nvSpPr>
        <p:spPr>
          <a:xfrm>
            <a:off x="2032033" y="3406700"/>
            <a:ext cx="2031900" cy="3451200"/>
          </a:xfrm>
          <a:prstGeom prst="rect">
            <a:avLst/>
          </a:prstGeom>
          <a:solidFill>
            <a:srgbClr val="FFFF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281" name="Google Shape;281;p51"/>
          <p:cNvSpPr/>
          <p:nvPr/>
        </p:nvSpPr>
        <p:spPr>
          <a:xfrm>
            <a:off x="4064067" y="3406700"/>
            <a:ext cx="2031900" cy="3451200"/>
          </a:xfrm>
          <a:prstGeom prst="rect">
            <a:avLst/>
          </a:prstGeom>
          <a:solidFill>
            <a:srgbClr val="FF00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2"/>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Complementary colours</a:t>
            </a:r>
            <a:endParaRPr sz="4800">
              <a:solidFill>
                <a:srgbClr val="FFFFFF"/>
              </a:solidFill>
              <a:latin typeface="Oswald"/>
              <a:ea typeface="Oswald"/>
              <a:cs typeface="Oswald"/>
              <a:sym typeface="Oswald"/>
            </a:endParaRPr>
          </a:p>
          <a:p>
            <a:pPr indent="0" lvl="0" marL="0" marR="0" rtl="0" algn="ctr">
              <a:lnSpc>
                <a:spcPct val="100000"/>
              </a:lnSpc>
              <a:spcBef>
                <a:spcPts val="0"/>
              </a:spcBef>
              <a:spcAft>
                <a:spcPts val="0"/>
              </a:spcAft>
              <a:buNone/>
            </a:pPr>
            <a:r>
              <a:t/>
            </a:r>
            <a:endParaRPr sz="3600">
              <a:solidFill>
                <a:srgbClr val="AAAAAA"/>
              </a:solidFill>
              <a:latin typeface="Average"/>
              <a:ea typeface="Average"/>
              <a:cs typeface="Average"/>
              <a:sym typeface="Average"/>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colours that are opposites on the colour wheel</a:t>
            </a:r>
            <a:endParaRPr sz="4800">
              <a:solidFill>
                <a:srgbClr val="FFFFFF"/>
              </a:solidFill>
              <a:latin typeface="Oswald"/>
              <a:ea typeface="Oswald"/>
              <a:cs typeface="Oswald"/>
              <a:sym typeface="Oswald"/>
            </a:endParaRPr>
          </a:p>
        </p:txBody>
      </p:sp>
      <p:sp>
        <p:nvSpPr>
          <p:cNvPr id="287" name="Google Shape;287;p52"/>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الألوان التكميلية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互补色</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رنگ های مکمل</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보색</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Mga pantulong na kulay</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Додаткові кольори</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Ngjyra plotësuese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Լրացուցիչ գույներ</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Complementaire kleuren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Couleurs complémentaires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Komplementärfarben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補色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Rengên temamker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पूरक रंगहरू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بشپړونکي رنګونه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ਪੂਰਕ ਰੰਗ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Cores complementares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Дополнительные цвета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Midabada dhameystiran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Colores complementarios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Rangi za ziada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สีเสริม</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Tamamlayıcı renkler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Màu sắc bổ sung</a:t>
            </a:r>
            <a:endParaRPr sz="1800">
              <a:solidFill>
                <a:schemeClr val="accent3"/>
              </a:solidFill>
              <a:latin typeface="Average"/>
              <a:ea typeface="Average"/>
              <a:cs typeface="Average"/>
              <a:sym typeface="Average"/>
            </a:endParaRPr>
          </a:p>
        </p:txBody>
      </p:sp>
      <p:pic>
        <p:nvPicPr>
          <p:cNvPr id="288" name="Google Shape;288;p52"/>
          <p:cNvPicPr preferRelativeResize="0"/>
          <p:nvPr/>
        </p:nvPicPr>
        <p:blipFill>
          <a:blip r:embed="rId3">
            <a:alphaModFix/>
          </a:blip>
          <a:stretch>
            <a:fillRect/>
          </a:stretch>
        </p:blipFill>
        <p:spPr>
          <a:xfrm>
            <a:off x="127000" y="3428992"/>
            <a:ext cx="1828800" cy="1828800"/>
          </a:xfrm>
          <a:prstGeom prst="rect">
            <a:avLst/>
          </a:prstGeom>
          <a:noFill/>
          <a:ln>
            <a:noFill/>
          </a:ln>
        </p:spPr>
      </p:pic>
      <p:pic>
        <p:nvPicPr>
          <p:cNvPr id="289" name="Google Shape;289;p52"/>
          <p:cNvPicPr preferRelativeResize="0"/>
          <p:nvPr/>
        </p:nvPicPr>
        <p:blipFill>
          <a:blip r:embed="rId4">
            <a:alphaModFix/>
          </a:blip>
          <a:stretch>
            <a:fillRect/>
          </a:stretch>
        </p:blipFill>
        <p:spPr>
          <a:xfrm>
            <a:off x="2197150" y="3489192"/>
            <a:ext cx="1828800" cy="1828800"/>
          </a:xfrm>
          <a:prstGeom prst="rect">
            <a:avLst/>
          </a:prstGeom>
          <a:noFill/>
          <a:ln>
            <a:noFill/>
          </a:ln>
        </p:spPr>
      </p:pic>
      <p:pic>
        <p:nvPicPr>
          <p:cNvPr id="290" name="Google Shape;290;p52"/>
          <p:cNvPicPr preferRelativeResize="0"/>
          <p:nvPr/>
        </p:nvPicPr>
        <p:blipFill>
          <a:blip r:embed="rId5">
            <a:alphaModFix/>
          </a:blip>
          <a:stretch>
            <a:fillRect/>
          </a:stretch>
        </p:blipFill>
        <p:spPr>
          <a:xfrm>
            <a:off x="4267300" y="3489192"/>
            <a:ext cx="1828800" cy="1828800"/>
          </a:xfrm>
          <a:prstGeom prst="rect">
            <a:avLst/>
          </a:prstGeom>
          <a:noFill/>
          <a:ln>
            <a:noFill/>
          </a:ln>
        </p:spPr>
      </p:pic>
      <p:cxnSp>
        <p:nvCxnSpPr>
          <p:cNvPr id="291" name="Google Shape;291;p52"/>
          <p:cNvCxnSpPr/>
          <p:nvPr/>
        </p:nvCxnSpPr>
        <p:spPr>
          <a:xfrm>
            <a:off x="1030950" y="3867625"/>
            <a:ext cx="0" cy="931800"/>
          </a:xfrm>
          <a:prstGeom prst="straightConnector1">
            <a:avLst/>
          </a:prstGeom>
          <a:noFill/>
          <a:ln cap="flat" cmpd="sng" w="38100">
            <a:solidFill>
              <a:srgbClr val="FFFFFF"/>
            </a:solidFill>
            <a:prstDash val="solid"/>
            <a:round/>
            <a:headEnd len="med" w="med" type="none"/>
            <a:tailEnd len="med" w="med" type="none"/>
          </a:ln>
        </p:spPr>
      </p:cxnSp>
      <p:cxnSp>
        <p:nvCxnSpPr>
          <p:cNvPr id="292" name="Google Shape;292;p52"/>
          <p:cNvCxnSpPr/>
          <p:nvPr/>
        </p:nvCxnSpPr>
        <p:spPr>
          <a:xfrm>
            <a:off x="2720150" y="4164100"/>
            <a:ext cx="827400" cy="491100"/>
          </a:xfrm>
          <a:prstGeom prst="straightConnector1">
            <a:avLst/>
          </a:prstGeom>
          <a:noFill/>
          <a:ln cap="flat" cmpd="sng" w="38100">
            <a:solidFill>
              <a:srgbClr val="FFFFFF"/>
            </a:solidFill>
            <a:prstDash val="solid"/>
            <a:round/>
            <a:headEnd len="med" w="med" type="none"/>
            <a:tailEnd len="med" w="med" type="none"/>
          </a:ln>
        </p:spPr>
      </p:cxnSp>
      <p:cxnSp>
        <p:nvCxnSpPr>
          <p:cNvPr id="293" name="Google Shape;293;p52"/>
          <p:cNvCxnSpPr/>
          <p:nvPr/>
        </p:nvCxnSpPr>
        <p:spPr>
          <a:xfrm flipH="1">
            <a:off x="4969075" y="4009150"/>
            <a:ext cx="420000" cy="790200"/>
          </a:xfrm>
          <a:prstGeom prst="straightConnector1">
            <a:avLst/>
          </a:prstGeom>
          <a:noFill/>
          <a:ln cap="flat" cmpd="sng" w="38100">
            <a:solidFill>
              <a:srgbClr val="FFFFFF"/>
            </a:solidFill>
            <a:prstDash val="solid"/>
            <a:round/>
            <a:headEnd len="med" w="med" type="none"/>
            <a:tailEnd len="med" w="med"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53"/>
          <p:cNvPicPr preferRelativeResize="0"/>
          <p:nvPr/>
        </p:nvPicPr>
        <p:blipFill rotWithShape="1">
          <a:blip r:embed="rId3">
            <a:alphaModFix/>
          </a:blip>
          <a:srcRect b="21284" l="18200" r="50202" t="13348"/>
          <a:stretch/>
        </p:blipFill>
        <p:spPr>
          <a:xfrm>
            <a:off x="0" y="0"/>
            <a:ext cx="5303945" cy="6857999"/>
          </a:xfrm>
          <a:prstGeom prst="rect">
            <a:avLst/>
          </a:prstGeom>
          <a:noFill/>
          <a:ln>
            <a:noFill/>
          </a:ln>
        </p:spPr>
      </p:pic>
      <p:pic>
        <p:nvPicPr>
          <p:cNvPr id="299" name="Google Shape;299;p53"/>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
        <p:nvSpPr>
          <p:cNvPr id="300" name="Google Shape;300;p53"/>
          <p:cNvSpPr txBox="1"/>
          <p:nvPr/>
        </p:nvSpPr>
        <p:spPr>
          <a:xfrm>
            <a:off x="5293550" y="0"/>
            <a:ext cx="3850500" cy="128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Oswald"/>
                <a:ea typeface="Oswald"/>
                <a:cs typeface="Oswald"/>
                <a:sym typeface="Oswald"/>
              </a:rPr>
              <a:t>Colour wheels?</a:t>
            </a:r>
            <a:endParaRPr>
              <a:solidFill>
                <a:srgbClr val="FFFFFF"/>
              </a:solidFill>
              <a:latin typeface="Oswald"/>
              <a:ea typeface="Oswald"/>
              <a:cs typeface="Oswald"/>
              <a:sym typeface="Oswald"/>
            </a:endParaRPr>
          </a:p>
        </p:txBody>
      </p:sp>
      <p:sp>
        <p:nvSpPr>
          <p:cNvPr id="301" name="Google Shape;301;p53"/>
          <p:cNvSpPr txBox="1"/>
          <p:nvPr/>
        </p:nvSpPr>
        <p:spPr>
          <a:xfrm>
            <a:off x="5293550" y="5575500"/>
            <a:ext cx="3850500" cy="1282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Colour wheels!!!!</a:t>
            </a:r>
            <a:endParaRPr sz="3000">
              <a:solidFill>
                <a:srgbClr val="FFFFFF"/>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descr="Title" id="306" name="Google Shape;306;p54"/>
          <p:cNvSpPr txBox="1"/>
          <p:nvPr/>
        </p:nvSpPr>
        <p:spPr>
          <a:xfrm>
            <a:off x="143475" y="4000350"/>
            <a:ext cx="37500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F0000"/>
                </a:solidFill>
                <a:latin typeface="Oswald"/>
                <a:ea typeface="Oswald"/>
                <a:cs typeface="Oswald"/>
                <a:sym typeface="Oswald"/>
              </a:rPr>
              <a:t>p</a:t>
            </a:r>
            <a:r>
              <a:rPr lang="en" sz="2400">
                <a:solidFill>
                  <a:srgbClr val="FF9900"/>
                </a:solidFill>
                <a:latin typeface="Oswald"/>
                <a:ea typeface="Oswald"/>
                <a:cs typeface="Oswald"/>
                <a:sym typeface="Oswald"/>
              </a:rPr>
              <a:t>u</a:t>
            </a:r>
            <a:r>
              <a:rPr lang="en" sz="2400">
                <a:solidFill>
                  <a:srgbClr val="FFFF00"/>
                </a:solidFill>
                <a:latin typeface="Oswald"/>
                <a:ea typeface="Oswald"/>
                <a:cs typeface="Oswald"/>
                <a:sym typeface="Oswald"/>
              </a:rPr>
              <a:t>r</a:t>
            </a:r>
            <a:r>
              <a:rPr lang="en" sz="2400">
                <a:solidFill>
                  <a:srgbClr val="00FF00"/>
                </a:solidFill>
                <a:latin typeface="Oswald"/>
                <a:ea typeface="Oswald"/>
                <a:cs typeface="Oswald"/>
                <a:sym typeface="Oswald"/>
              </a:rPr>
              <a:t>e </a:t>
            </a:r>
            <a:r>
              <a:rPr lang="en" sz="2400">
                <a:solidFill>
                  <a:srgbClr val="00FFFF"/>
                </a:solidFill>
                <a:latin typeface="Oswald"/>
                <a:ea typeface="Oswald"/>
                <a:cs typeface="Oswald"/>
                <a:sym typeface="Oswald"/>
              </a:rPr>
              <a:t>h</a:t>
            </a:r>
            <a:r>
              <a:rPr lang="en" sz="2400">
                <a:solidFill>
                  <a:srgbClr val="FF00FF"/>
                </a:solidFill>
                <a:latin typeface="Oswald"/>
                <a:ea typeface="Oswald"/>
                <a:cs typeface="Oswald"/>
                <a:sym typeface="Oswald"/>
              </a:rPr>
              <a:t>u</a:t>
            </a:r>
            <a:r>
              <a:rPr lang="en" sz="2400">
                <a:solidFill>
                  <a:srgbClr val="FF0000"/>
                </a:solidFill>
                <a:latin typeface="Oswald"/>
                <a:ea typeface="Oswald"/>
                <a:cs typeface="Oswald"/>
                <a:sym typeface="Oswald"/>
              </a:rPr>
              <a:t>e</a:t>
            </a:r>
            <a:r>
              <a:rPr lang="en" sz="2400">
                <a:solidFill>
                  <a:srgbClr val="FF9900"/>
                </a:solidFill>
                <a:latin typeface="Oswald"/>
                <a:ea typeface="Oswald"/>
                <a:cs typeface="Oswald"/>
                <a:sym typeface="Oswald"/>
              </a:rPr>
              <a:t>s</a:t>
            </a:r>
            <a:br>
              <a:rPr lang="en" sz="2400">
                <a:solidFill>
                  <a:srgbClr val="00FF00"/>
                </a:solidFill>
                <a:latin typeface="Oswald"/>
                <a:ea typeface="Oswald"/>
                <a:cs typeface="Oswald"/>
                <a:sym typeface="Oswald"/>
              </a:rPr>
            </a:br>
            <a:endParaRPr sz="2400">
              <a:solidFill>
                <a:srgbClr val="00FF00"/>
              </a:solidFill>
              <a:latin typeface="Oswald"/>
              <a:ea typeface="Oswald"/>
              <a:cs typeface="Oswald"/>
              <a:sym typeface="Oswald"/>
            </a:endParaRPr>
          </a:p>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FFFFF"/>
                </a:solidFill>
                <a:latin typeface="Oswald"/>
                <a:ea typeface="Oswald"/>
                <a:cs typeface="Oswald"/>
                <a:sym typeface="Oswald"/>
              </a:rPr>
              <a:t>whites </a:t>
            </a:r>
            <a:r>
              <a:rPr lang="en" sz="2400">
                <a:solidFill>
                  <a:srgbClr val="B7B7B7"/>
                </a:solidFill>
                <a:latin typeface="Oswald"/>
                <a:ea typeface="Oswald"/>
                <a:cs typeface="Oswald"/>
                <a:sym typeface="Oswald"/>
              </a:rPr>
              <a:t>(add white)</a:t>
            </a:r>
            <a:br>
              <a:rPr lang="en" sz="2400">
                <a:solidFill>
                  <a:srgbClr val="B7B7B7"/>
                </a:solidFill>
                <a:latin typeface="Oswald"/>
                <a:ea typeface="Oswald"/>
                <a:cs typeface="Oswald"/>
                <a:sym typeface="Oswald"/>
              </a:rPr>
            </a:br>
            <a:endParaRPr sz="2400">
              <a:solidFill>
                <a:srgbClr val="B7B7B7"/>
              </a:solidFill>
              <a:latin typeface="Oswald"/>
              <a:ea typeface="Oswald"/>
              <a:cs typeface="Oswald"/>
              <a:sym typeface="Oswald"/>
            </a:endParaRPr>
          </a:p>
          <a:p>
            <a:pPr indent="0" lvl="0" marL="0" rtl="0" algn="l">
              <a:spcBef>
                <a:spcPts val="0"/>
              </a:spcBef>
              <a:spcAft>
                <a:spcPts val="0"/>
              </a:spcAft>
              <a:buNone/>
            </a:pPr>
            <a:r>
              <a:rPr lang="en" sz="2400">
                <a:solidFill>
                  <a:srgbClr val="B7B7B7"/>
                </a:solidFill>
                <a:latin typeface="Oswald"/>
                <a:ea typeface="Oswald"/>
                <a:cs typeface="Oswald"/>
                <a:sym typeface="Oswald"/>
              </a:rPr>
              <a:t>One row of </a:t>
            </a:r>
            <a:r>
              <a:rPr lang="en" sz="2400">
                <a:solidFill>
                  <a:srgbClr val="F3F3F3"/>
                </a:solidFill>
                <a:latin typeface="Oswald"/>
                <a:ea typeface="Oswald"/>
                <a:cs typeface="Oswald"/>
                <a:sym typeface="Oswald"/>
              </a:rPr>
              <a:t>g</a:t>
            </a:r>
            <a:r>
              <a:rPr lang="en" sz="2400">
                <a:solidFill>
                  <a:srgbClr val="EFEFEF"/>
                </a:solidFill>
                <a:latin typeface="Oswald"/>
                <a:ea typeface="Oswald"/>
                <a:cs typeface="Oswald"/>
                <a:sym typeface="Oswald"/>
              </a:rPr>
              <a:t>r</a:t>
            </a:r>
            <a:r>
              <a:rPr lang="en" sz="2400">
                <a:solidFill>
                  <a:srgbClr val="D9D9D9"/>
                </a:solidFill>
                <a:latin typeface="Oswald"/>
                <a:ea typeface="Oswald"/>
                <a:cs typeface="Oswald"/>
                <a:sym typeface="Oswald"/>
              </a:rPr>
              <a:t>e</a:t>
            </a:r>
            <a:r>
              <a:rPr lang="en" sz="2400">
                <a:solidFill>
                  <a:srgbClr val="B7B7B7"/>
                </a:solidFill>
                <a:latin typeface="Oswald"/>
                <a:ea typeface="Oswald"/>
                <a:cs typeface="Oswald"/>
                <a:sym typeface="Oswald"/>
              </a:rPr>
              <a:t>y</a:t>
            </a:r>
            <a:r>
              <a:rPr lang="en" sz="2400">
                <a:solidFill>
                  <a:srgbClr val="999999"/>
                </a:solidFill>
                <a:latin typeface="Oswald"/>
                <a:ea typeface="Oswald"/>
                <a:cs typeface="Oswald"/>
                <a:sym typeface="Oswald"/>
              </a:rPr>
              <a:t>s</a:t>
            </a:r>
            <a:r>
              <a:rPr lang="en" sz="2400">
                <a:solidFill>
                  <a:srgbClr val="FFFFFF"/>
                </a:solidFill>
                <a:latin typeface="Oswald"/>
                <a:ea typeface="Oswald"/>
                <a:cs typeface="Oswald"/>
                <a:sym typeface="Oswald"/>
              </a:rPr>
              <a:t> </a:t>
            </a:r>
            <a:br>
              <a:rPr lang="en" sz="2400">
                <a:solidFill>
                  <a:srgbClr val="FFFFFF"/>
                </a:solidFill>
                <a:latin typeface="Oswald"/>
                <a:ea typeface="Oswald"/>
                <a:cs typeface="Oswald"/>
                <a:sym typeface="Oswald"/>
              </a:rPr>
            </a:br>
            <a:r>
              <a:rPr lang="en" sz="2400">
                <a:solidFill>
                  <a:srgbClr val="B7B7B7"/>
                </a:solidFill>
                <a:latin typeface="Oswald"/>
                <a:ea typeface="Oswald"/>
                <a:cs typeface="Oswald"/>
                <a:sym typeface="Oswald"/>
              </a:rPr>
              <a:t>(add the </a:t>
            </a:r>
            <a:r>
              <a:rPr lang="en" sz="2400">
                <a:solidFill>
                  <a:srgbClr val="00FF00"/>
                </a:solidFill>
                <a:latin typeface="Oswald"/>
                <a:ea typeface="Oswald"/>
                <a:cs typeface="Oswald"/>
                <a:sym typeface="Oswald"/>
              </a:rPr>
              <a:t>complimentary </a:t>
            </a:r>
            <a:r>
              <a:rPr lang="en" sz="2400">
                <a:solidFill>
                  <a:srgbClr val="FF00FF"/>
                </a:solidFill>
                <a:latin typeface="Oswald"/>
                <a:ea typeface="Oswald"/>
                <a:cs typeface="Oswald"/>
                <a:sym typeface="Oswald"/>
              </a:rPr>
              <a:t>colour</a:t>
            </a:r>
            <a:r>
              <a:rPr lang="en" sz="2400">
                <a:solidFill>
                  <a:srgbClr val="B7B7B7"/>
                </a:solidFill>
                <a:latin typeface="Oswald"/>
                <a:ea typeface="Oswald"/>
                <a:cs typeface="Oswald"/>
                <a:sym typeface="Oswald"/>
              </a:rPr>
              <a:t>)</a:t>
            </a:r>
            <a:endParaRPr sz="2400">
              <a:solidFill>
                <a:srgbClr val="FFFFFF"/>
              </a:solidFill>
              <a:latin typeface="Oswald"/>
              <a:ea typeface="Oswald"/>
              <a:cs typeface="Oswald"/>
              <a:sym typeface="Oswald"/>
            </a:endParaRPr>
          </a:p>
        </p:txBody>
      </p:sp>
      <p:pic>
        <p:nvPicPr>
          <p:cNvPr id="307" name="Google Shape;307;p54"/>
          <p:cNvPicPr preferRelativeResize="0"/>
          <p:nvPr/>
        </p:nvPicPr>
        <p:blipFill>
          <a:blip r:embed="rId3">
            <a:alphaModFix/>
          </a:blip>
          <a:stretch>
            <a:fillRect/>
          </a:stretch>
        </p:blipFill>
        <p:spPr>
          <a:xfrm>
            <a:off x="3893351" y="0"/>
            <a:ext cx="5250648" cy="6857999"/>
          </a:xfrm>
          <a:prstGeom prst="rect">
            <a:avLst/>
          </a:prstGeom>
          <a:noFill/>
          <a:ln>
            <a:noFill/>
          </a:ln>
        </p:spPr>
      </p:pic>
      <p:sp>
        <p:nvSpPr>
          <p:cNvPr descr="Translations" id="308" name="Google Shape;308;p54"/>
          <p:cNvSpPr txBox="1"/>
          <p:nvPr/>
        </p:nvSpPr>
        <p:spPr>
          <a:xfrm>
            <a:off x="5572025" y="3429000"/>
            <a:ext cx="1893300" cy="115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latin typeface="Oswald"/>
                <a:ea typeface="Oswald"/>
                <a:cs typeface="Oswald"/>
                <a:sym typeface="Oswald"/>
              </a:rPr>
              <a:t>I forgot: </a:t>
            </a:r>
            <a:endParaRPr sz="2000">
              <a:latin typeface="Oswald"/>
              <a:ea typeface="Oswald"/>
              <a:cs typeface="Oswald"/>
              <a:sym typeface="Oswald"/>
            </a:endParaRPr>
          </a:p>
          <a:p>
            <a:pPr indent="0" lvl="0" marL="0" rtl="0" algn="ctr">
              <a:spcBef>
                <a:spcPts val="0"/>
              </a:spcBef>
              <a:spcAft>
                <a:spcPts val="0"/>
              </a:spcAft>
              <a:buNone/>
            </a:pPr>
            <a:r>
              <a:rPr lang="en" sz="2000">
                <a:latin typeface="Oswald"/>
                <a:ea typeface="Oswald"/>
                <a:cs typeface="Oswald"/>
                <a:sym typeface="Oswald"/>
              </a:rPr>
              <a:t>mix some black </a:t>
            </a:r>
            <a:endParaRPr sz="2000">
              <a:latin typeface="Oswald"/>
              <a:ea typeface="Oswald"/>
              <a:cs typeface="Oswald"/>
              <a:sym typeface="Oswald"/>
            </a:endParaRPr>
          </a:p>
          <a:p>
            <a:pPr indent="0" lvl="0" marL="0" rtl="0" algn="ctr">
              <a:spcBef>
                <a:spcPts val="0"/>
              </a:spcBef>
              <a:spcAft>
                <a:spcPts val="0"/>
              </a:spcAft>
              <a:buNone/>
            </a:pPr>
            <a:r>
              <a:rPr lang="en" sz="2000">
                <a:latin typeface="Oswald"/>
                <a:ea typeface="Oswald"/>
                <a:cs typeface="Oswald"/>
                <a:sym typeface="Oswald"/>
              </a:rPr>
              <a:t>in the middle!</a:t>
            </a:r>
            <a:endParaRPr sz="1300"/>
          </a:p>
        </p:txBody>
      </p:sp>
      <p:pic>
        <p:nvPicPr>
          <p:cNvPr id="309" name="Google Shape;309;p54"/>
          <p:cNvPicPr preferRelativeResize="0"/>
          <p:nvPr/>
        </p:nvPicPr>
        <p:blipFill>
          <a:blip r:embed="rId4">
            <a:alphaModFix/>
          </a:blip>
          <a:stretch>
            <a:fillRect/>
          </a:stretch>
        </p:blipFill>
        <p:spPr>
          <a:xfrm>
            <a:off x="-4" y="107032"/>
            <a:ext cx="3893350" cy="389330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8"/>
          <p:cNvPicPr preferRelativeResize="0"/>
          <p:nvPr/>
        </p:nvPicPr>
        <p:blipFill>
          <a:blip r:embed="rId3">
            <a:alphaModFix/>
          </a:blip>
          <a:stretch>
            <a:fillRect/>
          </a:stretch>
        </p:blipFill>
        <p:spPr>
          <a:xfrm>
            <a:off x="0" y="0"/>
            <a:ext cx="5212080" cy="6858000"/>
          </a:xfrm>
          <a:prstGeom prst="rect">
            <a:avLst/>
          </a:prstGeom>
          <a:noFill/>
          <a:ln>
            <a:noFill/>
          </a:ln>
        </p:spPr>
      </p:pic>
      <p:sp>
        <p:nvSpPr>
          <p:cNvPr id="134" name="Google Shape;134;p28"/>
          <p:cNvSpPr txBox="1"/>
          <p:nvPr/>
        </p:nvSpPr>
        <p:spPr>
          <a:xfrm>
            <a:off x="5212080" y="0"/>
            <a:ext cx="3931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Adele Ritchie</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and 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55"/>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56"/>
          <p:cNvSpPr txBox="1"/>
          <p:nvPr/>
        </p:nvSpPr>
        <p:spPr>
          <a:xfrm>
            <a:off x="0" y="0"/>
            <a:ext cx="9144000" cy="126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Improving your acrylic paint technique</a:t>
            </a:r>
            <a:endParaRPr sz="4800">
              <a:solidFill>
                <a:srgbClr val="FFFFFF"/>
              </a:solidFill>
              <a:latin typeface="Oswald"/>
              <a:ea typeface="Oswald"/>
              <a:cs typeface="Oswald"/>
              <a:sym typeface="Oswald"/>
            </a:endParaRPr>
          </a:p>
        </p:txBody>
      </p:sp>
      <p:sp>
        <p:nvSpPr>
          <p:cNvPr descr="Translations" id="321" name="Google Shape;321;p56"/>
          <p:cNvSpPr txBox="1"/>
          <p:nvPr/>
        </p:nvSpPr>
        <p:spPr>
          <a:xfrm>
            <a:off x="0" y="1270000"/>
            <a:ext cx="9144000" cy="5588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400">
                <a:solidFill>
                  <a:srgbClr val="AAAAAA"/>
                </a:solidFill>
                <a:latin typeface="Average"/>
                <a:ea typeface="Average"/>
                <a:cs typeface="Average"/>
                <a:sym typeface="Average"/>
              </a:rPr>
              <a:t>تحسين تقنية الطلاء الأكريليكي</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提升你的丙烯颜料绘画技巧</a:t>
            </a:r>
            <a:endParaRPr sz="2400">
              <a:solidFill>
                <a:srgbClr val="AAAAAA"/>
              </a:solidFill>
              <a:latin typeface="Average"/>
              <a:ea typeface="Average"/>
              <a:cs typeface="Average"/>
              <a:sym typeface="Average"/>
            </a:endParaRPr>
          </a:p>
          <a:p>
            <a:pPr indent="0" lvl="0" marL="0" rtl="1" algn="ctr">
              <a:spcBef>
                <a:spcPts val="1000"/>
              </a:spcBef>
              <a:spcAft>
                <a:spcPts val="0"/>
              </a:spcAft>
              <a:buNone/>
            </a:pPr>
            <a:r>
              <a:rPr lang="en" sz="2400">
                <a:solidFill>
                  <a:srgbClr val="AAAAAA"/>
                </a:solidFill>
                <a:latin typeface="Average"/>
                <a:ea typeface="Average"/>
                <a:cs typeface="Average"/>
                <a:sym typeface="Average"/>
              </a:rPr>
              <a:t>بهبود تکنیک رنگ اکریلیک شما</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Verbesserung Ihrer Acrylmaltechnik</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अपनी ऐक्रेलिक पेंट तकनीक में सुधार करें</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아크릴 페인트 기법 향상</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Teknîka boyaxa akrîlîk a xwe baştir bikin</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Унапређење технике акрилног сликања</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Mejorando tu técnica de pintura acrílica</a:t>
            </a:r>
            <a:endParaRPr sz="2400">
              <a:solidFill>
                <a:srgbClr val="AAAAAA"/>
              </a:solidFill>
              <a:latin typeface="Average"/>
              <a:ea typeface="Average"/>
              <a:cs typeface="Average"/>
              <a:sym typeface="Average"/>
            </a:endParaRPr>
          </a:p>
          <a:p>
            <a:pPr indent="0" lvl="0" marL="0" rtl="0" algn="ctr">
              <a:spcBef>
                <a:spcPts val="1000"/>
              </a:spcBef>
              <a:spcAft>
                <a:spcPts val="0"/>
              </a:spcAft>
              <a:buNone/>
            </a:pPr>
            <a:r>
              <a:rPr lang="en" sz="2400">
                <a:solidFill>
                  <a:srgbClr val="AAAAAA"/>
                </a:solidFill>
                <a:latin typeface="Average"/>
                <a:ea typeface="Average"/>
                <a:cs typeface="Average"/>
                <a:sym typeface="Average"/>
              </a:rPr>
              <a:t>Pagpapabuti ng iyong pamamaraan ng pagpinta ng acrylic</a:t>
            </a:r>
            <a:endParaRPr sz="2400">
              <a:solidFill>
                <a:srgbClr val="AAAAAA"/>
              </a:solidFill>
              <a:latin typeface="Average"/>
              <a:ea typeface="Average"/>
              <a:cs typeface="Average"/>
              <a:sym typeface="Average"/>
            </a:endParaRPr>
          </a:p>
          <a:p>
            <a:pPr indent="0" lvl="0" marL="0" rtl="0" algn="ctr">
              <a:spcBef>
                <a:spcPts val="1000"/>
              </a:spcBef>
              <a:spcAft>
                <a:spcPts val="1000"/>
              </a:spcAft>
              <a:buNone/>
            </a:pPr>
            <a:r>
              <a:rPr lang="en" sz="2400">
                <a:solidFill>
                  <a:srgbClr val="AAAAAA"/>
                </a:solidFill>
                <a:latin typeface="Average"/>
                <a:ea typeface="Average"/>
                <a:cs typeface="Average"/>
                <a:sym typeface="Average"/>
              </a:rPr>
              <a:t>Удосконалення техніки фарбування акриловими фарбами</a:t>
            </a:r>
            <a:endParaRPr sz="3900">
              <a:solidFill>
                <a:srgbClr val="CACAC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57"/>
          <p:cNvSpPr txBox="1"/>
          <p:nvPr/>
        </p:nvSpPr>
        <p:spPr>
          <a:xfrm>
            <a:off x="6398100" y="0"/>
            <a:ext cx="2745900" cy="405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What the techniques could look like</a:t>
            </a:r>
            <a:endParaRPr sz="4800">
              <a:solidFill>
                <a:srgbClr val="FFFFFF"/>
              </a:solidFill>
              <a:latin typeface="Oswald"/>
              <a:ea typeface="Oswald"/>
              <a:cs typeface="Oswald"/>
              <a:sym typeface="Oswald"/>
            </a:endParaRPr>
          </a:p>
        </p:txBody>
      </p:sp>
      <p:pic>
        <p:nvPicPr>
          <p:cNvPr id="327" name="Google Shape;327;p57"/>
          <p:cNvPicPr preferRelativeResize="0"/>
          <p:nvPr/>
        </p:nvPicPr>
        <p:blipFill>
          <a:blip r:embed="rId3">
            <a:alphaModFix/>
          </a:blip>
          <a:stretch>
            <a:fillRect/>
          </a:stretch>
        </p:blipFill>
        <p:spPr>
          <a:xfrm>
            <a:off x="0" y="0"/>
            <a:ext cx="3155892" cy="4084101"/>
          </a:xfrm>
          <a:prstGeom prst="rect">
            <a:avLst/>
          </a:prstGeom>
          <a:noFill/>
          <a:ln>
            <a:noFill/>
          </a:ln>
        </p:spPr>
      </p:pic>
      <p:pic>
        <p:nvPicPr>
          <p:cNvPr id="328" name="Google Shape;328;p57"/>
          <p:cNvPicPr preferRelativeResize="0"/>
          <p:nvPr/>
        </p:nvPicPr>
        <p:blipFill>
          <a:blip r:embed="rId4">
            <a:alphaModFix/>
          </a:blip>
          <a:stretch>
            <a:fillRect/>
          </a:stretch>
        </p:blipFill>
        <p:spPr>
          <a:xfrm>
            <a:off x="3266206" y="0"/>
            <a:ext cx="3131894" cy="4053044"/>
          </a:xfrm>
          <a:prstGeom prst="rect">
            <a:avLst/>
          </a:prstGeom>
          <a:noFill/>
          <a:ln>
            <a:noFill/>
          </a:ln>
        </p:spPr>
      </p:pic>
      <p:sp>
        <p:nvSpPr>
          <p:cNvPr descr="Column 1" id="329" name="Google Shape;329;p57"/>
          <p:cNvSpPr txBox="1"/>
          <p:nvPr/>
        </p:nvSpPr>
        <p:spPr>
          <a:xfrm>
            <a:off x="0" y="4053000"/>
            <a:ext cx="4572000" cy="2805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200">
                <a:solidFill>
                  <a:srgbClr val="AAAAAA"/>
                </a:solidFill>
                <a:latin typeface="Average"/>
                <a:ea typeface="Average"/>
                <a:cs typeface="Average"/>
                <a:sym typeface="Average"/>
              </a:rPr>
              <a:t>كيف يمكن أن تبدو التقنيات</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这些技术可能的形式</a:t>
            </a:r>
            <a:endParaRPr sz="2200">
              <a:solidFill>
                <a:srgbClr val="AAAAAA"/>
              </a:solidFill>
              <a:latin typeface="Average"/>
              <a:ea typeface="Average"/>
              <a:cs typeface="Average"/>
              <a:sym typeface="Average"/>
            </a:endParaRPr>
          </a:p>
          <a:p>
            <a:pPr indent="0" lvl="0" marL="0" rtl="1" algn="ctr">
              <a:spcBef>
                <a:spcPts val="0"/>
              </a:spcBef>
              <a:spcAft>
                <a:spcPts val="0"/>
              </a:spcAft>
              <a:buNone/>
            </a:pPr>
            <a:r>
              <a:rPr lang="en" sz="2200">
                <a:solidFill>
                  <a:srgbClr val="AAAAAA"/>
                </a:solidFill>
                <a:latin typeface="Average"/>
                <a:ea typeface="Average"/>
                <a:cs typeface="Average"/>
                <a:sym typeface="Average"/>
              </a:rPr>
              <a:t>این تکنیک‌ها چه شکلی می‌توانند باشند؟</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Wie die Techniken aussehen könnten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तकनीकें कैसी दिख सकती हैं</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기술이 어떻게 보일 수 있을까?</a:t>
            </a:r>
            <a:endParaRPr sz="2800">
              <a:solidFill>
                <a:srgbClr val="CACACA"/>
              </a:solidFill>
              <a:latin typeface="Average"/>
              <a:ea typeface="Average"/>
              <a:cs typeface="Average"/>
              <a:sym typeface="Average"/>
            </a:endParaRPr>
          </a:p>
        </p:txBody>
      </p:sp>
      <p:sp>
        <p:nvSpPr>
          <p:cNvPr descr="Column 2" id="330" name="Google Shape;330;p57"/>
          <p:cNvSpPr txBox="1"/>
          <p:nvPr/>
        </p:nvSpPr>
        <p:spPr>
          <a:xfrm>
            <a:off x="4572000" y="4053000"/>
            <a:ext cx="4572000" cy="280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AAAAAA"/>
                </a:solidFill>
                <a:latin typeface="Average"/>
                <a:ea typeface="Average"/>
                <a:cs typeface="Average"/>
                <a:sym typeface="Average"/>
              </a:rPr>
              <a:t>Teknîk dikarin çawa xuya bikin</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Како би технике могле да изгледају</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Cómo podrían ser las técnicas</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Ano ang maaaring hitsura ng mga diskarte</a:t>
            </a:r>
            <a:endParaRPr sz="2200">
              <a:solidFill>
                <a:srgbClr val="AAAAAA"/>
              </a:solidFill>
              <a:latin typeface="Average"/>
              <a:ea typeface="Average"/>
              <a:cs typeface="Average"/>
              <a:sym typeface="Average"/>
            </a:endParaRPr>
          </a:p>
          <a:p>
            <a:pPr indent="0" lvl="0" marL="0" rtl="0" algn="ctr">
              <a:spcBef>
                <a:spcPts val="0"/>
              </a:spcBef>
              <a:spcAft>
                <a:spcPts val="0"/>
              </a:spcAft>
              <a:buNone/>
            </a:pPr>
            <a:r>
              <a:rPr lang="en" sz="2200">
                <a:solidFill>
                  <a:srgbClr val="AAAAAA"/>
                </a:solidFill>
                <a:latin typeface="Average"/>
                <a:ea typeface="Average"/>
                <a:cs typeface="Average"/>
                <a:sym typeface="Average"/>
              </a:rPr>
              <a:t>Як можуть виглядати ці техніки</a:t>
            </a:r>
            <a:endParaRPr sz="2800">
              <a:solidFill>
                <a:srgbClr val="CACACA"/>
              </a:solidFill>
              <a:latin typeface="Average"/>
              <a:ea typeface="Average"/>
              <a:cs typeface="Average"/>
              <a:sym typeface="Average"/>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8"/>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Dry brush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creating scratchy brushstrokes using a brush that is mostly dry</a:t>
            </a:r>
            <a:endParaRPr sz="4800">
              <a:solidFill>
                <a:srgbClr val="FFFFFF"/>
              </a:solidFill>
              <a:latin typeface="Oswald"/>
              <a:ea typeface="Oswald"/>
              <a:cs typeface="Oswald"/>
              <a:sym typeface="Oswald"/>
            </a:endParaRPr>
          </a:p>
        </p:txBody>
      </p:sp>
      <p:sp>
        <p:nvSpPr>
          <p:cNvPr id="336" name="Google Shape;336;p58"/>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الرسم بالفرشاة الجافة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干刷绘画</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نقاشی با قلم مو خشک</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드라이 브러쉬 페인팅</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Pagpipinta ng dry brush</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Малювання сухим пензлем</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Pikturë me furçë të thatë</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Չոր վրձինով ներկում</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Droge penseelschildering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Peinture au pinceau sec</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Trockenpinselmalerei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ड्राई ब्रश पेंटिंग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ドライブラシ塗装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Wêneya firçeya hişk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सुक्खा ब्रश चित्रकारी</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د وچ برش نقاشي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ਸੁੱਕੀ ਬੁਰਸ਼ ਪੇਂਟਿੰਗ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com pincel seco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Картина сухой кистью</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Rinjiyeynta burushka qallalan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Pintar con pincel seco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Uchoraji wa brashi kavu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การทาสีด้วยแปรงแห้ง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Kuru fırça boyama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Tranh cọ khô</a:t>
            </a:r>
            <a:endParaRPr sz="1800">
              <a:solidFill>
                <a:schemeClr val="accent3"/>
              </a:solidFill>
              <a:latin typeface="Average"/>
              <a:ea typeface="Average"/>
              <a:cs typeface="Average"/>
              <a:sym typeface="Average"/>
            </a:endParaRPr>
          </a:p>
        </p:txBody>
      </p:sp>
      <p:pic>
        <p:nvPicPr>
          <p:cNvPr id="337" name="Google Shape;337;p58"/>
          <p:cNvPicPr preferRelativeResize="0"/>
          <p:nvPr/>
        </p:nvPicPr>
        <p:blipFill rotWithShape="1">
          <a:blip r:embed="rId3">
            <a:alphaModFix/>
          </a:blip>
          <a:srcRect b="63893" l="49998" r="5885" t="9050"/>
          <a:stretch/>
        </p:blipFill>
        <p:spPr>
          <a:xfrm>
            <a:off x="968425" y="3429000"/>
            <a:ext cx="4286249" cy="342900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59"/>
          <p:cNvSpPr txBox="1"/>
          <p:nvPr/>
        </p:nvSpPr>
        <p:spPr>
          <a:xfrm>
            <a:off x="127000" y="0"/>
            <a:ext cx="5969100" cy="342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Wet-on-wet painting</a:t>
            </a:r>
            <a:endParaRPr sz="4800">
              <a:solidFill>
                <a:srgbClr val="FFFFFF"/>
              </a:solidFill>
              <a:latin typeface="Oswald"/>
              <a:ea typeface="Oswald"/>
              <a:cs typeface="Oswald"/>
              <a:sym typeface="Oswald"/>
            </a:endParaRPr>
          </a:p>
          <a:p>
            <a:pPr indent="0" lvl="0" marL="0" rtl="0" algn="ctr">
              <a:spcBef>
                <a:spcPts val="0"/>
              </a:spcBef>
              <a:spcAft>
                <a:spcPts val="0"/>
              </a:spcAft>
              <a:buNone/>
            </a:pPr>
            <a:r>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3600">
                <a:solidFill>
                  <a:srgbClr val="AAAAAA"/>
                </a:solidFill>
                <a:latin typeface="Average"/>
                <a:ea typeface="Average"/>
                <a:cs typeface="Average"/>
                <a:sym typeface="Average"/>
              </a:rPr>
              <a:t>adding a different colour of wet paint to a painting that is already wet</a:t>
            </a:r>
            <a:endParaRPr sz="4800">
              <a:solidFill>
                <a:srgbClr val="FFFFFF"/>
              </a:solidFill>
              <a:latin typeface="Oswald"/>
              <a:ea typeface="Oswald"/>
              <a:cs typeface="Oswald"/>
              <a:sym typeface="Oswald"/>
            </a:endParaRPr>
          </a:p>
        </p:txBody>
      </p:sp>
      <p:sp>
        <p:nvSpPr>
          <p:cNvPr id="343" name="Google Shape;343;p59"/>
          <p:cNvSpPr txBox="1"/>
          <p:nvPr/>
        </p:nvSpPr>
        <p:spPr>
          <a:xfrm>
            <a:off x="6096000" y="0"/>
            <a:ext cx="3048000" cy="6858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الرسم الرطب على الرطب</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湿碰湿绘画</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نقاشی خیس روی خیس</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습식 페인팅</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Wet-on-wet painting</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Фарбування мокрим по мокрому</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Pikturë lagësht mbi lagësht</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Թաց-թաց նկարչություն</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Nat-in-nat schilderen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Peinture mouillé sur mouillé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Nass-in-Nass-Lackierung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गीली-पर-गीली पेंटिंग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ウェット・オン・ウェット塗装</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Wet-li-wet painting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भिजेको पेन्टिङ</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لوند پر لوند نقاشي</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ਗਿੱਲੀ-ਤੇ-ਗਿੱਲੀ ਪੇਂਟਿੰਗ</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úmida sobre molhada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Покраска мокрым по мокрому</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Rinjiyeynta qoyan-qoyan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Pintura húmedo sobre húmedo</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Uchoraji wa mvua-kwenye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การวาดภาพแบบเปียกบนเปียก</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Islak üstüne ıslak boyama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Sơn ướt trên ướt</a:t>
            </a:r>
            <a:endParaRPr sz="1800">
              <a:solidFill>
                <a:schemeClr val="accent3"/>
              </a:solidFill>
              <a:latin typeface="Average"/>
              <a:ea typeface="Average"/>
              <a:cs typeface="Average"/>
              <a:sym typeface="Average"/>
            </a:endParaRPr>
          </a:p>
        </p:txBody>
      </p:sp>
      <p:pic>
        <p:nvPicPr>
          <p:cNvPr id="344" name="Google Shape;344;p59"/>
          <p:cNvPicPr preferRelativeResize="0"/>
          <p:nvPr/>
        </p:nvPicPr>
        <p:blipFill rotWithShape="1">
          <a:blip r:embed="rId3">
            <a:alphaModFix/>
          </a:blip>
          <a:srcRect b="4521" l="50373" r="5510" t="68423"/>
          <a:stretch/>
        </p:blipFill>
        <p:spPr>
          <a:xfrm>
            <a:off x="968400" y="3428997"/>
            <a:ext cx="4286288" cy="342900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descr="Title" id="357" name="Google Shape;357;p62"/>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358" name="Google Shape;358;p62"/>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359" name="Google Shape;359;p62"/>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颜色混合：绿色 = 黄色 + 青色，蓝紫色 = 青色 + 品红色，红橙色 = 品红色 + 黄色，黑色 = 黄色 + 青色 + 品红色</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Farben mischen: Grün = Gelb + Cyan, Blauviolett = Cyan + Magenta, Rotorange = Magenta + Gelb, Schwarz = Gelb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Têkelkirina rengan: Kesk = Zer + şîn, Şîn-binefşî = şîn + magenta, Sor-porteqalî = magenta + zer, Reş = Zer + şîn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Мешање боја: Зелена = жута + цијан, Плаво-љубичаста = цијан + магента, Црвено-наранџаста = магента + жута, Црна = жута + цијан + магента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Mezcla de colores: Verde = Amarillo + cian, Azul violeta = Cian + magenta, Rojo anaranjado = Magenta + amarillo, Negro = Amarillo + cian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Paghahalo ng mga kulay: Berde = Yellow + cyan, Blue-violet = Cyan + magenta, Red-orange = Magenta + yellow, Black = Yellow + cyan + magenta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550">
              <a:solidFill>
                <a:srgbClr val="CACACA"/>
              </a:solidFill>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63"/>
          <p:cNvSpPr txBox="1"/>
          <p:nvPr/>
        </p:nvSpPr>
        <p:spPr>
          <a:xfrm>
            <a:off x="0" y="0"/>
            <a:ext cx="3657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Today’s goal</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t/>
            </a:r>
            <a:endParaRPr sz="3800">
              <a:solidFill>
                <a:srgbClr val="B7B7B7"/>
              </a:solidFill>
              <a:latin typeface="Average"/>
              <a:ea typeface="Average"/>
              <a:cs typeface="Average"/>
              <a:sym typeface="Average"/>
            </a:endParaRPr>
          </a:p>
          <a:p>
            <a:pPr indent="0" lvl="0" marL="0" rtl="0" algn="ctr">
              <a:spcBef>
                <a:spcPts val="0"/>
              </a:spcBef>
              <a:spcAft>
                <a:spcPts val="0"/>
              </a:spcAft>
              <a:buNone/>
            </a:pPr>
            <a:r>
              <a:rPr lang="en" sz="3800">
                <a:solidFill>
                  <a:srgbClr val="B7B7B7"/>
                </a:solidFill>
                <a:latin typeface="Average"/>
                <a:ea typeface="Average"/>
                <a:cs typeface="Average"/>
                <a:sym typeface="Average"/>
              </a:rPr>
              <a:t>Paint a </a:t>
            </a:r>
            <a:r>
              <a:rPr b="1" lang="en" sz="3800">
                <a:solidFill>
                  <a:srgbClr val="00FF00"/>
                </a:solidFill>
                <a:latin typeface="Average"/>
                <a:ea typeface="Average"/>
                <a:cs typeface="Average"/>
                <a:sym typeface="Average"/>
              </a:rPr>
              <a:t>colour wheel</a:t>
            </a:r>
            <a:r>
              <a:rPr lang="en" sz="3800">
                <a:solidFill>
                  <a:srgbClr val="B7B7B7"/>
                </a:solidFill>
                <a:latin typeface="Average"/>
                <a:ea typeface="Average"/>
                <a:cs typeface="Average"/>
                <a:sym typeface="Average"/>
              </a:rPr>
              <a:t> so that you become good at mixing pure hues accurately, and creating accurate greys</a:t>
            </a:r>
            <a:endParaRPr sz="3800">
              <a:solidFill>
                <a:srgbClr val="B7B7B7"/>
              </a:solidFill>
              <a:latin typeface="Average"/>
              <a:ea typeface="Average"/>
              <a:cs typeface="Average"/>
              <a:sym typeface="Average"/>
            </a:endParaRPr>
          </a:p>
        </p:txBody>
      </p:sp>
      <p:sp>
        <p:nvSpPr>
          <p:cNvPr descr="Translations" id="365" name="Google Shape;365;p63"/>
          <p:cNvSpPr txBox="1"/>
          <p:nvPr/>
        </p:nvSpPr>
        <p:spPr>
          <a:xfrm>
            <a:off x="3657300" y="0"/>
            <a:ext cx="54867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برسم عجلة الألوان حتى تصبح جيدًا في مزج الألوان النقية بدقة وإنشاء درجات اللون الرمادي الدقيقة</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画一个色轮，这样你就能熟练地混合纯色，并调出准确的灰色。</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یک چرخه رنگ بکشید تا در ترکیب دقیق رنگ‌های خالص و ایجاد خاکستری‌های دقیق مهارت پیدا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Male einen Farbkreis, damit du reine Farbtöne präzise mischen und genaue Grautöne erzeugen kannst.</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एक रंग चक्र बनाएं ताकि आप शुद्ध रंगों को सटीक रूप से मिश्रित करने और सटीक ग्रे रंग बनाने में कुशल बन सकें</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순수한 색조를 정확하게 혼합하고 정확한 회색을 만드는 데 능숙해지도록 색상 휠을 그립니다.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Çerxekî rengan boyax bike da ku tu di tevlihevkirina rengên saf de bi awayekî rast û afirandina gewrên rast de jêhatî bibî.</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Нацртајте коло боја како бисте постали добри у прецизном мешању чистих нијанси и стварању прецизних сивих тонова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Pinta una rueda de colores para que mejores tu habilidad para mezclar tonos puros con precisión y crear grises exactos.</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Kulayan ang isang color wheel upang maging mahusay ka sa paghahalo ng mga purong kulay nang tumpak, at lumikha ng tumpak na mga kulay abo</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Намалюйте колірне коло, щоб навчитися точно змішувати чисті відтінки та створювати точні сірі відтінки.</a:t>
            </a:r>
            <a:endParaRPr sz="1600">
              <a:solidFill>
                <a:srgbClr val="AAAAAA"/>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9" name="Shape 369"/>
        <p:cNvGrpSpPr/>
        <p:nvPr/>
      </p:nvGrpSpPr>
      <p:grpSpPr>
        <a:xfrm>
          <a:off x="0" y="0"/>
          <a:ext cx="0" cy="0"/>
          <a:chOff x="0" y="0"/>
          <a:chExt cx="0" cy="0"/>
        </a:xfrm>
      </p:grpSpPr>
      <p:pic>
        <p:nvPicPr>
          <p:cNvPr id="370" name="Google Shape;370;p64"/>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371" name="Google Shape;371;p64"/>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9"/>
          <p:cNvSpPr txBox="1"/>
          <p:nvPr/>
        </p:nvSpPr>
        <p:spPr>
          <a:xfrm>
            <a:off x="-75" y="6173325"/>
            <a:ext cx="9144000" cy="684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Heather Stewart </a:t>
            </a:r>
            <a:r>
              <a:rPr i="1" lang="en" sz="2400">
                <a:solidFill>
                  <a:srgbClr val="B7B7B7"/>
                </a:solidFill>
                <a:latin typeface="Cabin"/>
                <a:ea typeface="Cabin"/>
                <a:cs typeface="Cabin"/>
                <a:sym typeface="Cabin"/>
              </a:rPr>
              <a:t>(Cree) </a:t>
            </a:r>
            <a:r>
              <a:rPr i="1" lang="en" sz="2400" u="sng">
                <a:solidFill>
                  <a:schemeClr val="hlink"/>
                </a:solidFill>
                <a:latin typeface="Cabin"/>
                <a:ea typeface="Cabin"/>
                <a:cs typeface="Cabin"/>
                <a:sym typeface="Cabin"/>
                <a:hlinkClick r:id="rId3"/>
              </a:rPr>
              <a:t>@sweetgrass_beads</a:t>
            </a:r>
            <a:r>
              <a:rPr i="1" lang="en" sz="2400">
                <a:solidFill>
                  <a:srgbClr val="B7B7B7"/>
                </a:solidFill>
                <a:latin typeface="Cabin"/>
                <a:ea typeface="Cabin"/>
                <a:cs typeface="Cabin"/>
                <a:sym typeface="Cabin"/>
              </a:rPr>
              <a:t>, </a:t>
            </a:r>
            <a:br>
              <a:rPr i="1" lang="en" sz="2400">
                <a:solidFill>
                  <a:srgbClr val="B7B7B7"/>
                </a:solidFill>
                <a:latin typeface="Cabin"/>
                <a:ea typeface="Cabin"/>
                <a:cs typeface="Cabin"/>
                <a:sym typeface="Cabin"/>
              </a:rPr>
            </a:br>
            <a:r>
              <a:rPr b="1" i="1" lang="en" sz="2400">
                <a:solidFill>
                  <a:srgbClr val="FFFFFF"/>
                </a:solidFill>
                <a:latin typeface="Cabin"/>
                <a:ea typeface="Cabin"/>
                <a:cs typeface="Cabin"/>
                <a:sym typeface="Cabin"/>
              </a:rPr>
              <a:t>Pine Cone Earrings</a:t>
            </a:r>
            <a:r>
              <a:rPr i="1" lang="en" sz="2400">
                <a:solidFill>
                  <a:srgbClr val="B7B7B7"/>
                </a:solidFill>
                <a:latin typeface="Cabin"/>
                <a:ea typeface="Cabin"/>
                <a:cs typeface="Cabin"/>
                <a:sym typeface="Cabin"/>
              </a:rPr>
              <a:t> and </a:t>
            </a:r>
            <a:r>
              <a:rPr b="1" i="1" lang="en" sz="2400">
                <a:solidFill>
                  <a:srgbClr val="FFFFFF"/>
                </a:solidFill>
                <a:latin typeface="Cabin"/>
                <a:ea typeface="Cabin"/>
                <a:cs typeface="Cabin"/>
                <a:sym typeface="Cabin"/>
              </a:rPr>
              <a:t>Turtle Hatchlings</a:t>
            </a:r>
            <a:r>
              <a:rPr lang="en" sz="2400">
                <a:solidFill>
                  <a:srgbClr val="B7B7B7"/>
                </a:solidFill>
                <a:latin typeface="Cabin"/>
                <a:ea typeface="Cabin"/>
                <a:cs typeface="Cabin"/>
                <a:sym typeface="Cabin"/>
              </a:rPr>
              <a:t>, 2024</a:t>
            </a:r>
            <a:endParaRPr sz="2400">
              <a:solidFill>
                <a:srgbClr val="B7B7B7"/>
              </a:solidFill>
              <a:latin typeface="Cabin"/>
              <a:ea typeface="Cabin"/>
              <a:cs typeface="Cabin"/>
              <a:sym typeface="Cabin"/>
            </a:endParaRPr>
          </a:p>
        </p:txBody>
      </p:sp>
      <p:pic>
        <p:nvPicPr>
          <p:cNvPr id="140" name="Google Shape;140;p29"/>
          <p:cNvPicPr preferRelativeResize="0"/>
          <p:nvPr/>
        </p:nvPicPr>
        <p:blipFill>
          <a:blip r:embed="rId4">
            <a:alphaModFix/>
          </a:blip>
          <a:stretch>
            <a:fillRect/>
          </a:stretch>
        </p:blipFill>
        <p:spPr>
          <a:xfrm>
            <a:off x="-75" y="1270263"/>
            <a:ext cx="4571999" cy="3655323"/>
          </a:xfrm>
          <a:prstGeom prst="rect">
            <a:avLst/>
          </a:prstGeom>
          <a:noFill/>
          <a:ln>
            <a:noFill/>
          </a:ln>
        </p:spPr>
      </p:pic>
      <p:pic>
        <p:nvPicPr>
          <p:cNvPr id="141" name="Google Shape;141;p29"/>
          <p:cNvPicPr preferRelativeResize="0"/>
          <p:nvPr/>
        </p:nvPicPr>
        <p:blipFill>
          <a:blip r:embed="rId5">
            <a:alphaModFix/>
          </a:blip>
          <a:stretch>
            <a:fillRect/>
          </a:stretch>
        </p:blipFill>
        <p:spPr>
          <a:xfrm>
            <a:off x="4571913" y="908275"/>
            <a:ext cx="4571999" cy="437931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30"/>
          <p:cNvSpPr txBox="1"/>
          <p:nvPr/>
        </p:nvSpPr>
        <p:spPr>
          <a:xfrm>
            <a:off x="2041475" y="5947200"/>
            <a:ext cx="7102500" cy="910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1700">
                <a:solidFill>
                  <a:srgbClr val="FFFFFF"/>
                </a:solidFill>
                <a:latin typeface="Cabin"/>
                <a:ea typeface="Cabin"/>
                <a:cs typeface="Cabin"/>
                <a:sym typeface="Cabin"/>
              </a:rPr>
              <a:t>Tawny Chatmon </a:t>
            </a:r>
            <a:r>
              <a:rPr i="1" lang="en" sz="1700">
                <a:solidFill>
                  <a:srgbClr val="B7B7B7"/>
                </a:solidFill>
                <a:latin typeface="Cabin"/>
                <a:ea typeface="Cabin"/>
                <a:cs typeface="Cabin"/>
                <a:sym typeface="Cabin"/>
              </a:rPr>
              <a:t>(US) </a:t>
            </a:r>
            <a:r>
              <a:rPr i="1" lang="en" sz="1700" u="sng">
                <a:solidFill>
                  <a:schemeClr val="hlink"/>
                </a:solidFill>
                <a:latin typeface="Cabin"/>
                <a:ea typeface="Cabin"/>
                <a:cs typeface="Cabin"/>
                <a:sym typeface="Cabin"/>
                <a:hlinkClick r:id="rId3"/>
              </a:rPr>
              <a:t>@tawnychatmon</a:t>
            </a:r>
            <a:r>
              <a:rPr i="1" lang="en" sz="1700">
                <a:solidFill>
                  <a:srgbClr val="B7B7B7"/>
                </a:solidFill>
                <a:latin typeface="Cabin"/>
                <a:ea typeface="Cabin"/>
                <a:cs typeface="Cabin"/>
                <a:sym typeface="Cabin"/>
              </a:rPr>
              <a:t>, </a:t>
            </a:r>
            <a:endParaRPr i="1" sz="17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1700">
                <a:solidFill>
                  <a:srgbClr val="FFFFFF"/>
                </a:solidFill>
                <a:latin typeface="Cabin"/>
                <a:ea typeface="Cabin"/>
                <a:cs typeface="Cabin"/>
                <a:sym typeface="Cabin"/>
              </a:rPr>
              <a:t>Iconography/May His Steps be Divinely Guided, </a:t>
            </a:r>
            <a:r>
              <a:rPr lang="en" sz="1700">
                <a:solidFill>
                  <a:srgbClr val="B7B7B7"/>
                </a:solidFill>
                <a:latin typeface="Cabin"/>
                <a:ea typeface="Cabin"/>
                <a:cs typeface="Cabin"/>
                <a:sym typeface="Cabin"/>
              </a:rPr>
              <a:t>2020-24.</a:t>
            </a:r>
            <a:endParaRPr sz="17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1700">
                <a:solidFill>
                  <a:srgbClr val="B7B7B7"/>
                </a:solidFill>
                <a:latin typeface="Cabin"/>
                <a:ea typeface="Cabin"/>
                <a:cs typeface="Cabin"/>
                <a:sym typeface="Cabin"/>
              </a:rPr>
              <a:t>Digitally altered photograph</a:t>
            </a:r>
            <a:endParaRPr sz="1700">
              <a:solidFill>
                <a:srgbClr val="B7B7B7"/>
              </a:solidFill>
              <a:latin typeface="Cabin"/>
              <a:ea typeface="Cabin"/>
              <a:cs typeface="Cabin"/>
              <a:sym typeface="Cabin"/>
            </a:endParaRPr>
          </a:p>
        </p:txBody>
      </p:sp>
      <p:pic>
        <p:nvPicPr>
          <p:cNvPr id="147" name="Google Shape;147;p30"/>
          <p:cNvPicPr preferRelativeResize="0"/>
          <p:nvPr/>
        </p:nvPicPr>
        <p:blipFill>
          <a:blip r:embed="rId4">
            <a:alphaModFix/>
          </a:blip>
          <a:stretch>
            <a:fillRect/>
          </a:stretch>
        </p:blipFill>
        <p:spPr>
          <a:xfrm>
            <a:off x="1265288" y="5186674"/>
            <a:ext cx="1536725" cy="1536725"/>
          </a:xfrm>
          <a:prstGeom prst="rect">
            <a:avLst/>
          </a:prstGeom>
          <a:noFill/>
          <a:ln>
            <a:noFill/>
          </a:ln>
        </p:spPr>
      </p:pic>
      <p:pic>
        <p:nvPicPr>
          <p:cNvPr id="148" name="Google Shape;148;p30"/>
          <p:cNvPicPr preferRelativeResize="0"/>
          <p:nvPr/>
        </p:nvPicPr>
        <p:blipFill>
          <a:blip r:embed="rId5">
            <a:alphaModFix/>
          </a:blip>
          <a:stretch>
            <a:fillRect/>
          </a:stretch>
        </p:blipFill>
        <p:spPr>
          <a:xfrm>
            <a:off x="4372091" y="0"/>
            <a:ext cx="4771907" cy="5947200"/>
          </a:xfrm>
          <a:prstGeom prst="rect">
            <a:avLst/>
          </a:prstGeom>
          <a:noFill/>
          <a:ln>
            <a:noFill/>
          </a:ln>
        </p:spPr>
      </p:pic>
      <p:pic>
        <p:nvPicPr>
          <p:cNvPr id="149" name="Google Shape;149;p30" title="Tawny Chatmon 2024.mp4">
            <a:hlinkClick r:id="rId6"/>
          </p:cNvPr>
          <p:cNvPicPr preferRelativeResize="0"/>
          <p:nvPr/>
        </p:nvPicPr>
        <p:blipFill>
          <a:blip r:embed="rId7">
            <a:alphaModFix/>
          </a:blip>
          <a:stretch>
            <a:fillRect/>
          </a:stretch>
        </p:blipFill>
        <p:spPr>
          <a:xfrm>
            <a:off x="0" y="-12"/>
            <a:ext cx="4067291" cy="50841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31"/>
          <p:cNvSpPr txBox="1"/>
          <p:nvPr/>
        </p:nvSpPr>
        <p:spPr>
          <a:xfrm>
            <a:off x="6858000" y="100"/>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Molly Sturge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@sturgemollyart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(Citadel graduate)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untitled</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b="1" sz="2400">
              <a:solidFill>
                <a:srgbClr val="FFFFFF"/>
              </a:solidFill>
              <a:latin typeface="Cabin"/>
              <a:ea typeface="Cabin"/>
              <a:cs typeface="Cabin"/>
              <a:sym typeface="Cabin"/>
            </a:endParaRPr>
          </a:p>
        </p:txBody>
      </p:sp>
      <p:pic>
        <p:nvPicPr>
          <p:cNvPr id="155" name="Google Shape;155;p31"/>
          <p:cNvPicPr preferRelativeResize="0"/>
          <p:nvPr/>
        </p:nvPicPr>
        <p:blipFill>
          <a:blip r:embed="rId4">
            <a:alphaModFix/>
          </a:blip>
          <a:stretch>
            <a:fillRect/>
          </a:stretch>
        </p:blipFill>
        <p:spPr>
          <a:xfrm>
            <a:off x="0" y="100"/>
            <a:ext cx="685800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3"/>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165" name="Google Shape;165;p33"/>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34"/>
          <p:cNvPicPr preferRelativeResize="0"/>
          <p:nvPr/>
        </p:nvPicPr>
        <p:blipFill>
          <a:blip r:embed="rId3">
            <a:alphaModFix/>
          </a:blip>
          <a:stretch>
            <a:fillRect/>
          </a:stretch>
        </p:blipFill>
        <p:spPr>
          <a:xfrm>
            <a:off x="0" y="0"/>
            <a:ext cx="5143500" cy="6858000"/>
          </a:xfrm>
          <a:prstGeom prst="rect">
            <a:avLst/>
          </a:prstGeom>
          <a:noFill/>
          <a:ln>
            <a:noFill/>
          </a:ln>
        </p:spPr>
      </p:pic>
      <p:sp>
        <p:nvSpPr>
          <p:cNvPr id="171" name="Google Shape;171;p34"/>
          <p:cNvSpPr txBox="1"/>
          <p:nvPr/>
        </p:nvSpPr>
        <p:spPr>
          <a:xfrm>
            <a:off x="5143500" y="0"/>
            <a:ext cx="40005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endParaRPr sz="2600">
              <a:solidFill>
                <a:srgbClr val="FFFFFF"/>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Citadel High</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Friday, November 7th</a:t>
            </a:r>
            <a:endParaRPr sz="2600">
              <a:solidFill>
                <a:srgbClr val="888888"/>
              </a:solidFill>
              <a:latin typeface="Oswald"/>
              <a:ea typeface="Oswald"/>
              <a:cs typeface="Oswald"/>
              <a:sym typeface="Oswald"/>
            </a:endParaRPr>
          </a:p>
          <a:p>
            <a:pPr indent="0" lvl="0" marL="0" rtl="0" algn="ctr">
              <a:spcBef>
                <a:spcPts val="0"/>
              </a:spcBef>
              <a:spcAft>
                <a:spcPts val="0"/>
              </a:spcAft>
              <a:buNone/>
            </a:pPr>
            <a:r>
              <a:t/>
            </a:r>
            <a:endParaRPr sz="2600">
              <a:solidFill>
                <a:srgbClr val="888888"/>
              </a:solidFill>
              <a:latin typeface="Oswald"/>
              <a:ea typeface="Oswald"/>
              <a:cs typeface="Oswald"/>
              <a:sym typeface="Oswald"/>
            </a:endParaRPr>
          </a:p>
          <a:p>
            <a:pPr indent="0" lvl="0" marL="0" rtl="0" algn="ctr">
              <a:spcBef>
                <a:spcPts val="0"/>
              </a:spcBef>
              <a:spcAft>
                <a:spcPts val="0"/>
              </a:spcAft>
              <a:buNone/>
            </a:pPr>
            <a:r>
              <a:rPr lang="en" sz="2600">
                <a:solidFill>
                  <a:srgbClr val="888888"/>
                </a:solidFill>
                <a:latin typeface="Oswald"/>
                <a:ea typeface="Oswald"/>
                <a:cs typeface="Oswald"/>
                <a:sym typeface="Oswald"/>
              </a:rPr>
              <a:t>Sarcastic Stickers</a:t>
            </a:r>
            <a:endParaRPr sz="2600">
              <a:solidFill>
                <a:srgbClr val="888888"/>
              </a:solidFill>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